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256" r:id="rId3"/>
    <p:sldId id="338" r:id="rId4"/>
    <p:sldId id="346" r:id="rId5"/>
    <p:sldId id="401" r:id="rId6"/>
    <p:sldId id="402" r:id="rId7"/>
    <p:sldId id="377" r:id="rId8"/>
    <p:sldId id="386" r:id="rId9"/>
    <p:sldId id="388" r:id="rId10"/>
    <p:sldId id="390" r:id="rId11"/>
    <p:sldId id="378" r:id="rId12"/>
    <p:sldId id="393" r:id="rId13"/>
    <p:sldId id="394" r:id="rId14"/>
    <p:sldId id="398" r:id="rId15"/>
    <p:sldId id="381" r:id="rId16"/>
    <p:sldId id="382" r:id="rId17"/>
    <p:sldId id="400" r:id="rId18"/>
    <p:sldId id="375" r:id="rId19"/>
    <p:sldId id="330" r:id="rId20"/>
    <p:sldId id="406" r:id="rId21"/>
    <p:sldId id="383" r:id="rId22"/>
    <p:sldId id="3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62D"/>
    <a:srgbClr val="9B2D1F"/>
    <a:srgbClr val="67BFE9"/>
    <a:srgbClr val="B9E0E9"/>
    <a:srgbClr val="22D0DA"/>
    <a:srgbClr val="CE9EE8"/>
    <a:srgbClr val="FAAB16"/>
    <a:srgbClr val="5398D7"/>
    <a:srgbClr val="2E80E1"/>
    <a:srgbClr val="1FC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6"/>
    <p:restoredTop sz="95666"/>
  </p:normalViewPr>
  <p:slideViewPr>
    <p:cSldViewPr snapToGrid="0" snapToObjects="1">
      <p:cViewPr varScale="1">
        <p:scale>
          <a:sx n="74" d="100"/>
          <a:sy n="74" d="100"/>
        </p:scale>
        <p:origin x="192" y="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4E0A9-5B53-46BD-9916-F4810AB4AC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CCEF0AA-E861-4931-97B6-361DDC3AD531}">
      <dgm:prSet custT="1"/>
      <dgm:spPr/>
      <dgm:t>
        <a:bodyPr/>
        <a:lstStyle/>
        <a:p>
          <a:pPr algn="ctr"/>
          <a:r>
            <a:rPr lang="en-GB" sz="2400" b="1" dirty="0"/>
            <a:t>What was ‘Mandate Palestine’?</a:t>
          </a:r>
        </a:p>
        <a:p>
          <a:pPr algn="l"/>
          <a:endParaRPr lang="en-GB" sz="2400" b="1" dirty="0"/>
        </a:p>
        <a:p>
          <a:pPr algn="l"/>
          <a:endParaRPr lang="en-US" sz="3200" b="1" dirty="0"/>
        </a:p>
      </dgm:t>
    </dgm:pt>
    <dgm:pt modelId="{289D98DA-3CCE-4685-B4EB-78FAA68BCFA5}" type="parTrans" cxnId="{BBB2585B-E2BB-4EF0-A698-35C0D43CE32E}">
      <dgm:prSet/>
      <dgm:spPr/>
      <dgm:t>
        <a:bodyPr/>
        <a:lstStyle/>
        <a:p>
          <a:endParaRPr lang="en-US" sz="2400"/>
        </a:p>
      </dgm:t>
    </dgm:pt>
    <dgm:pt modelId="{4D5E4128-72ED-4485-910D-97A5B2AED063}" type="sibTrans" cxnId="{BBB2585B-E2BB-4EF0-A698-35C0D43CE32E}">
      <dgm:prSet/>
      <dgm:spPr/>
      <dgm:t>
        <a:bodyPr/>
        <a:lstStyle/>
        <a:p>
          <a:endParaRPr lang="en-US"/>
        </a:p>
      </dgm:t>
    </dgm:pt>
    <dgm:pt modelId="{F6F00D75-3425-41F4-A870-5104168F2B44}">
      <dgm:prSet custT="1"/>
      <dgm:spPr/>
      <dgm:t>
        <a:bodyPr/>
        <a:lstStyle/>
        <a:p>
          <a:pPr algn="ctr"/>
          <a:r>
            <a:rPr lang="en-GB" sz="2400" b="1" dirty="0"/>
            <a:t>Why was there a Mandate for Palestine?</a:t>
          </a:r>
        </a:p>
        <a:p>
          <a:pPr algn="l"/>
          <a:endParaRPr lang="en-GB" sz="3200" b="1" dirty="0"/>
        </a:p>
        <a:p>
          <a:pPr algn="l"/>
          <a:endParaRPr lang="en-US" sz="3200" b="1" dirty="0"/>
        </a:p>
      </dgm:t>
    </dgm:pt>
    <dgm:pt modelId="{4E9A0184-A349-4DF6-A0E8-83FF8C9B31BA}" type="parTrans" cxnId="{574E50B1-A617-4A8D-B927-585711A6AA62}">
      <dgm:prSet/>
      <dgm:spPr/>
      <dgm:t>
        <a:bodyPr/>
        <a:lstStyle/>
        <a:p>
          <a:endParaRPr lang="en-US" sz="2400"/>
        </a:p>
      </dgm:t>
    </dgm:pt>
    <dgm:pt modelId="{AC6DED6D-9ACA-4943-893C-4591EA87615C}" type="sibTrans" cxnId="{574E50B1-A617-4A8D-B927-585711A6AA62}">
      <dgm:prSet/>
      <dgm:spPr/>
      <dgm:t>
        <a:bodyPr/>
        <a:lstStyle/>
        <a:p>
          <a:endParaRPr lang="en-US"/>
        </a:p>
      </dgm:t>
    </dgm:pt>
    <dgm:pt modelId="{D2A2A07A-1D4E-5940-B1A6-BE1F273D446F}">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b="1" dirty="0"/>
            <a:t>How long did Britain govern Palestine for?</a:t>
          </a:r>
        </a:p>
        <a:p>
          <a:pPr marL="0" marR="0" lvl="0" indent="0" algn="l" defTabSz="914400" eaLnBrk="1" fontAlgn="auto" latinLnBrk="0" hangingPunct="1">
            <a:lnSpc>
              <a:spcPct val="100000"/>
            </a:lnSpc>
            <a:spcBef>
              <a:spcPts val="0"/>
            </a:spcBef>
            <a:spcAft>
              <a:spcPts val="0"/>
            </a:spcAft>
            <a:buClrTx/>
            <a:buSzTx/>
            <a:buFontTx/>
            <a:buNone/>
            <a:tabLst/>
            <a:defRPr/>
          </a:pPr>
          <a:endParaRPr lang="en-GB" sz="2800" b="1" dirty="0"/>
        </a:p>
        <a:p>
          <a:pPr marL="0" marR="0" lvl="0" indent="0" algn="l" defTabSz="914400" eaLnBrk="1" fontAlgn="auto" latinLnBrk="0" hangingPunct="1">
            <a:lnSpc>
              <a:spcPct val="100000"/>
            </a:lnSpc>
            <a:spcBef>
              <a:spcPts val="0"/>
            </a:spcBef>
            <a:spcAft>
              <a:spcPts val="0"/>
            </a:spcAft>
            <a:buClrTx/>
            <a:buSzTx/>
            <a:buFontTx/>
            <a:buNone/>
            <a:tabLst/>
            <a:defRPr/>
          </a:pPr>
          <a:endParaRPr lang="en-GB" sz="2800" b="1" dirty="0"/>
        </a:p>
        <a:p>
          <a:pPr marL="0" lvl="0" algn="l" defTabSz="711200">
            <a:lnSpc>
              <a:spcPct val="90000"/>
            </a:lnSpc>
            <a:spcBef>
              <a:spcPct val="0"/>
            </a:spcBef>
            <a:spcAft>
              <a:spcPct val="35000"/>
            </a:spcAft>
            <a:buNone/>
          </a:pPr>
          <a:endParaRPr lang="en-GB" sz="3200" dirty="0"/>
        </a:p>
      </dgm:t>
    </dgm:pt>
    <dgm:pt modelId="{1020FEC8-5ECF-C246-BCF8-B2F96019063F}" type="parTrans" cxnId="{F1424BCA-F23A-464C-A63B-58AEBB056EAA}">
      <dgm:prSet/>
      <dgm:spPr/>
      <dgm:t>
        <a:bodyPr/>
        <a:lstStyle/>
        <a:p>
          <a:endParaRPr lang="en-GB"/>
        </a:p>
      </dgm:t>
    </dgm:pt>
    <dgm:pt modelId="{F189997D-D3F2-5542-98FB-735C3BE54CAD}" type="sibTrans" cxnId="{F1424BCA-F23A-464C-A63B-58AEBB056EAA}">
      <dgm:prSet/>
      <dgm:spPr/>
      <dgm:t>
        <a:bodyPr/>
        <a:lstStyle/>
        <a:p>
          <a:endParaRPr lang="en-GB"/>
        </a:p>
      </dgm:t>
    </dgm:pt>
    <dgm:pt modelId="{00CC5AA2-B2E8-8242-99D5-DB8CAACB0AFA}" type="pres">
      <dgm:prSet presAssocID="{D874E0A9-5B53-46BD-9916-F4810AB4AC14}" presName="linear" presStyleCnt="0">
        <dgm:presLayoutVars>
          <dgm:animLvl val="lvl"/>
          <dgm:resizeHandles val="exact"/>
        </dgm:presLayoutVars>
      </dgm:prSet>
      <dgm:spPr/>
    </dgm:pt>
    <dgm:pt modelId="{55A05292-A492-6346-A106-895E34467A78}" type="pres">
      <dgm:prSet presAssocID="{1CCEF0AA-E861-4931-97B6-361DDC3AD531}" presName="parentText" presStyleLbl="node1" presStyleIdx="0" presStyleCnt="3">
        <dgm:presLayoutVars>
          <dgm:chMax val="0"/>
          <dgm:bulletEnabled val="1"/>
        </dgm:presLayoutVars>
      </dgm:prSet>
      <dgm:spPr/>
    </dgm:pt>
    <dgm:pt modelId="{724AF002-D8B3-2242-8A33-92D277FAEE1A}" type="pres">
      <dgm:prSet presAssocID="{4D5E4128-72ED-4485-910D-97A5B2AED063}" presName="spacer" presStyleCnt="0"/>
      <dgm:spPr/>
    </dgm:pt>
    <dgm:pt modelId="{871A4FE7-82BC-1F47-B92E-98F736C2B9EA}" type="pres">
      <dgm:prSet presAssocID="{F6F00D75-3425-41F4-A870-5104168F2B44}" presName="parentText" presStyleLbl="node1" presStyleIdx="1" presStyleCnt="3" custLinFactNeighborX="-179">
        <dgm:presLayoutVars>
          <dgm:chMax val="0"/>
          <dgm:bulletEnabled val="1"/>
        </dgm:presLayoutVars>
      </dgm:prSet>
      <dgm:spPr/>
    </dgm:pt>
    <dgm:pt modelId="{FA1199F9-D186-A24D-94F6-31D90C998C11}" type="pres">
      <dgm:prSet presAssocID="{AC6DED6D-9ACA-4943-893C-4591EA87615C}" presName="spacer" presStyleCnt="0"/>
      <dgm:spPr/>
    </dgm:pt>
    <dgm:pt modelId="{7F15639F-9F86-9A40-86AF-6A31CF401EEC}" type="pres">
      <dgm:prSet presAssocID="{D2A2A07A-1D4E-5940-B1A6-BE1F273D446F}" presName="parentText" presStyleLbl="node1" presStyleIdx="2" presStyleCnt="3">
        <dgm:presLayoutVars>
          <dgm:chMax val="0"/>
          <dgm:bulletEnabled val="1"/>
        </dgm:presLayoutVars>
      </dgm:prSet>
      <dgm:spPr/>
    </dgm:pt>
  </dgm:ptLst>
  <dgm:cxnLst>
    <dgm:cxn modelId="{BBB2585B-E2BB-4EF0-A698-35C0D43CE32E}" srcId="{D874E0A9-5B53-46BD-9916-F4810AB4AC14}" destId="{1CCEF0AA-E861-4931-97B6-361DDC3AD531}" srcOrd="0" destOrd="0" parTransId="{289D98DA-3CCE-4685-B4EB-78FAA68BCFA5}" sibTransId="{4D5E4128-72ED-4485-910D-97A5B2AED063}"/>
    <dgm:cxn modelId="{0233435D-3456-5545-B40F-4DF5E6D9C441}" type="presOf" srcId="{D874E0A9-5B53-46BD-9916-F4810AB4AC14}" destId="{00CC5AA2-B2E8-8242-99D5-DB8CAACB0AFA}" srcOrd="0" destOrd="0" presId="urn:microsoft.com/office/officeart/2005/8/layout/vList2"/>
    <dgm:cxn modelId="{574E50B1-A617-4A8D-B927-585711A6AA62}" srcId="{D874E0A9-5B53-46BD-9916-F4810AB4AC14}" destId="{F6F00D75-3425-41F4-A870-5104168F2B44}" srcOrd="1" destOrd="0" parTransId="{4E9A0184-A349-4DF6-A0E8-83FF8C9B31BA}" sibTransId="{AC6DED6D-9ACA-4943-893C-4591EA87615C}"/>
    <dgm:cxn modelId="{544F26C0-7E94-4E4A-ABFE-445577B74C64}" type="presOf" srcId="{D2A2A07A-1D4E-5940-B1A6-BE1F273D446F}" destId="{7F15639F-9F86-9A40-86AF-6A31CF401EEC}" srcOrd="0" destOrd="0" presId="urn:microsoft.com/office/officeart/2005/8/layout/vList2"/>
    <dgm:cxn modelId="{F1424BCA-F23A-464C-A63B-58AEBB056EAA}" srcId="{D874E0A9-5B53-46BD-9916-F4810AB4AC14}" destId="{D2A2A07A-1D4E-5940-B1A6-BE1F273D446F}" srcOrd="2" destOrd="0" parTransId="{1020FEC8-5ECF-C246-BCF8-B2F96019063F}" sibTransId="{F189997D-D3F2-5542-98FB-735C3BE54CAD}"/>
    <dgm:cxn modelId="{0A3175E7-4990-7045-8C39-2C0F3D7AB69A}" type="presOf" srcId="{1CCEF0AA-E861-4931-97B6-361DDC3AD531}" destId="{55A05292-A492-6346-A106-895E34467A78}" srcOrd="0" destOrd="0" presId="urn:microsoft.com/office/officeart/2005/8/layout/vList2"/>
    <dgm:cxn modelId="{C40312F4-104B-0340-AA6B-EC35C8A3AF69}" type="presOf" srcId="{F6F00D75-3425-41F4-A870-5104168F2B44}" destId="{871A4FE7-82BC-1F47-B92E-98F736C2B9EA}" srcOrd="0" destOrd="0" presId="urn:microsoft.com/office/officeart/2005/8/layout/vList2"/>
    <dgm:cxn modelId="{13D9E99C-18BC-564B-9986-310DF4EFAD6F}" type="presParOf" srcId="{00CC5AA2-B2E8-8242-99D5-DB8CAACB0AFA}" destId="{55A05292-A492-6346-A106-895E34467A78}" srcOrd="0" destOrd="0" presId="urn:microsoft.com/office/officeart/2005/8/layout/vList2"/>
    <dgm:cxn modelId="{203CC9F7-E47E-244E-A809-36286E490046}" type="presParOf" srcId="{00CC5AA2-B2E8-8242-99D5-DB8CAACB0AFA}" destId="{724AF002-D8B3-2242-8A33-92D277FAEE1A}" srcOrd="1" destOrd="0" presId="urn:microsoft.com/office/officeart/2005/8/layout/vList2"/>
    <dgm:cxn modelId="{EE0B53A4-EE17-7249-AD9C-1E8267498466}" type="presParOf" srcId="{00CC5AA2-B2E8-8242-99D5-DB8CAACB0AFA}" destId="{871A4FE7-82BC-1F47-B92E-98F736C2B9EA}" srcOrd="2" destOrd="0" presId="urn:microsoft.com/office/officeart/2005/8/layout/vList2"/>
    <dgm:cxn modelId="{1532A304-4C19-0D4D-A7E0-80DD1BA766AF}" type="presParOf" srcId="{00CC5AA2-B2E8-8242-99D5-DB8CAACB0AFA}" destId="{FA1199F9-D186-A24D-94F6-31D90C998C11}" srcOrd="3" destOrd="0" presId="urn:microsoft.com/office/officeart/2005/8/layout/vList2"/>
    <dgm:cxn modelId="{04A66B67-1B67-144E-80A6-D26AD59289D4}" type="presParOf" srcId="{00CC5AA2-B2E8-8242-99D5-DB8CAACB0AFA}" destId="{7F15639F-9F86-9A40-86AF-6A31CF401EE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F06135-78AA-4E59-A92B-871C86CECE1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7D59A16-146B-40F4-9F12-BAD36A49953F}">
      <dgm:prSet/>
      <dgm:spPr/>
      <dgm:t>
        <a:bodyPr/>
        <a:lstStyle/>
        <a:p>
          <a:r>
            <a:rPr lang="en-GB" b="1" dirty="0"/>
            <a:t>Arab Revolt of 1936-1939</a:t>
          </a:r>
        </a:p>
      </dgm:t>
    </dgm:pt>
    <dgm:pt modelId="{15CAB538-7172-47AE-8968-A732A3A274B7}" type="parTrans" cxnId="{86510FDB-7DB7-4F2C-83FC-C4B8B072BC0A}">
      <dgm:prSet/>
      <dgm:spPr/>
      <dgm:t>
        <a:bodyPr/>
        <a:lstStyle/>
        <a:p>
          <a:endParaRPr lang="en-US">
            <a:highlight>
              <a:srgbClr val="FFFF00"/>
            </a:highlight>
          </a:endParaRPr>
        </a:p>
      </dgm:t>
    </dgm:pt>
    <dgm:pt modelId="{9B1831A7-23E9-4B83-8F5D-E847AFA5D1EB}" type="sibTrans" cxnId="{86510FDB-7DB7-4F2C-83FC-C4B8B072BC0A}">
      <dgm:prSet/>
      <dgm:spPr/>
      <dgm:t>
        <a:bodyPr/>
        <a:lstStyle/>
        <a:p>
          <a:endParaRPr lang="en-US">
            <a:highlight>
              <a:srgbClr val="FFFF00"/>
            </a:highlight>
          </a:endParaRPr>
        </a:p>
      </dgm:t>
    </dgm:pt>
    <dgm:pt modelId="{64F7D11A-945E-7442-AE67-C243861BF5E7}">
      <dgm:prSet/>
      <dgm:spPr/>
      <dgm:t>
        <a:bodyPr/>
        <a:lstStyle/>
        <a:p>
          <a:r>
            <a:rPr lang="en-US" b="1" dirty="0"/>
            <a:t>Arab Executive</a:t>
          </a:r>
        </a:p>
      </dgm:t>
    </dgm:pt>
    <dgm:pt modelId="{1ADC65BB-C045-314B-9A91-9825A6AE67B3}" type="parTrans" cxnId="{1F7990FB-AECB-4B4E-A224-1677DA3B7291}">
      <dgm:prSet/>
      <dgm:spPr/>
      <dgm:t>
        <a:bodyPr/>
        <a:lstStyle/>
        <a:p>
          <a:endParaRPr lang="en-GB">
            <a:highlight>
              <a:srgbClr val="FFFF00"/>
            </a:highlight>
          </a:endParaRPr>
        </a:p>
      </dgm:t>
    </dgm:pt>
    <dgm:pt modelId="{C87666C1-23C7-EC4B-B18C-21BB8A9AA9D9}" type="sibTrans" cxnId="{1F7990FB-AECB-4B4E-A224-1677DA3B7291}">
      <dgm:prSet/>
      <dgm:spPr/>
      <dgm:t>
        <a:bodyPr/>
        <a:lstStyle/>
        <a:p>
          <a:endParaRPr lang="en-GB">
            <a:highlight>
              <a:srgbClr val="FFFF00"/>
            </a:highlight>
          </a:endParaRPr>
        </a:p>
      </dgm:t>
    </dgm:pt>
    <dgm:pt modelId="{142DA7AD-FD60-3A4D-B94C-76A840AB0088}">
      <dgm:prSet/>
      <dgm:spPr/>
      <dgm:t>
        <a:bodyPr/>
        <a:lstStyle/>
        <a:p>
          <a:r>
            <a:rPr lang="en-GB" b="1" dirty="0"/>
            <a:t>Jewish National Council</a:t>
          </a:r>
        </a:p>
      </dgm:t>
    </dgm:pt>
    <dgm:pt modelId="{4DB60F1D-AC42-C94A-A6BE-4A844A2403D5}" type="parTrans" cxnId="{AACF8447-5064-4D4E-A3AA-90F7CF438291}">
      <dgm:prSet/>
      <dgm:spPr/>
      <dgm:t>
        <a:bodyPr/>
        <a:lstStyle/>
        <a:p>
          <a:endParaRPr lang="en-GB">
            <a:highlight>
              <a:srgbClr val="FFFF00"/>
            </a:highlight>
          </a:endParaRPr>
        </a:p>
      </dgm:t>
    </dgm:pt>
    <dgm:pt modelId="{2589E079-18E9-434B-A4E1-C167E8FFF7FF}" type="sibTrans" cxnId="{AACF8447-5064-4D4E-A3AA-90F7CF438291}">
      <dgm:prSet/>
      <dgm:spPr/>
      <dgm:t>
        <a:bodyPr/>
        <a:lstStyle/>
        <a:p>
          <a:endParaRPr lang="en-GB">
            <a:highlight>
              <a:srgbClr val="FFFF00"/>
            </a:highlight>
          </a:endParaRPr>
        </a:p>
      </dgm:t>
    </dgm:pt>
    <dgm:pt modelId="{8AC33666-71BC-C84A-BE7D-81B0104FBCC0}">
      <dgm:prSet/>
      <dgm:spPr/>
      <dgm:t>
        <a:bodyPr/>
        <a:lstStyle/>
        <a:p>
          <a:r>
            <a:rPr lang="en-GB" b="1" dirty="0"/>
            <a:t>Yishuv</a:t>
          </a:r>
        </a:p>
      </dgm:t>
    </dgm:pt>
    <dgm:pt modelId="{70C98717-45F1-0F48-89A0-F530E18789DB}" type="parTrans" cxnId="{F16C2238-849C-DD46-8A45-1A84DD26FDEC}">
      <dgm:prSet/>
      <dgm:spPr/>
      <dgm:t>
        <a:bodyPr/>
        <a:lstStyle/>
        <a:p>
          <a:endParaRPr lang="en-GB"/>
        </a:p>
      </dgm:t>
    </dgm:pt>
    <dgm:pt modelId="{8102ADEA-B101-2F45-B65A-6E1E7CA59C30}" type="sibTrans" cxnId="{F16C2238-849C-DD46-8A45-1A84DD26FDEC}">
      <dgm:prSet/>
      <dgm:spPr/>
      <dgm:t>
        <a:bodyPr/>
        <a:lstStyle/>
        <a:p>
          <a:endParaRPr lang="en-GB"/>
        </a:p>
      </dgm:t>
    </dgm:pt>
    <dgm:pt modelId="{27B6D626-FEF6-C048-BF87-BC5944567D98}">
      <dgm:prSet/>
      <dgm:spPr/>
      <dgm:t>
        <a:bodyPr/>
        <a:lstStyle/>
        <a:p>
          <a:r>
            <a:rPr lang="en-GB" b="1" dirty="0"/>
            <a:t>Jewish Agency</a:t>
          </a:r>
        </a:p>
      </dgm:t>
    </dgm:pt>
    <dgm:pt modelId="{16EC370E-A2C3-4E49-A46B-ED210FFE69E1}" type="parTrans" cxnId="{30428270-283D-BD41-AE63-E497E32B2995}">
      <dgm:prSet/>
      <dgm:spPr/>
      <dgm:t>
        <a:bodyPr/>
        <a:lstStyle/>
        <a:p>
          <a:endParaRPr lang="en-GB"/>
        </a:p>
      </dgm:t>
    </dgm:pt>
    <dgm:pt modelId="{21631363-C50A-544B-89DA-40C657666265}" type="sibTrans" cxnId="{30428270-283D-BD41-AE63-E497E32B2995}">
      <dgm:prSet/>
      <dgm:spPr/>
      <dgm:t>
        <a:bodyPr/>
        <a:lstStyle/>
        <a:p>
          <a:endParaRPr lang="en-GB"/>
        </a:p>
      </dgm:t>
    </dgm:pt>
    <dgm:pt modelId="{393D61A8-FBC3-2A4C-A729-8BE76AC5F6A8}" type="pres">
      <dgm:prSet presAssocID="{CEF06135-78AA-4E59-A92B-871C86CECE18}" presName="diagram" presStyleCnt="0">
        <dgm:presLayoutVars>
          <dgm:dir/>
          <dgm:resizeHandles val="exact"/>
        </dgm:presLayoutVars>
      </dgm:prSet>
      <dgm:spPr/>
    </dgm:pt>
    <dgm:pt modelId="{AA8AAE9E-8570-D34D-8C5B-34B1AE0BC045}" type="pres">
      <dgm:prSet presAssocID="{64F7D11A-945E-7442-AE67-C243861BF5E7}" presName="node" presStyleLbl="node1" presStyleIdx="0" presStyleCnt="5">
        <dgm:presLayoutVars>
          <dgm:bulletEnabled val="1"/>
        </dgm:presLayoutVars>
      </dgm:prSet>
      <dgm:spPr/>
    </dgm:pt>
    <dgm:pt modelId="{B16FA95A-BD4A-F84F-B158-3DC8F50E54EC}" type="pres">
      <dgm:prSet presAssocID="{C87666C1-23C7-EC4B-B18C-21BB8A9AA9D9}" presName="sibTrans" presStyleCnt="0"/>
      <dgm:spPr/>
    </dgm:pt>
    <dgm:pt modelId="{45B940F3-40ED-A349-B853-C26EEB4730AD}" type="pres">
      <dgm:prSet presAssocID="{27B6D626-FEF6-C048-BF87-BC5944567D98}" presName="node" presStyleLbl="node1" presStyleIdx="1" presStyleCnt="5">
        <dgm:presLayoutVars>
          <dgm:bulletEnabled val="1"/>
        </dgm:presLayoutVars>
      </dgm:prSet>
      <dgm:spPr/>
    </dgm:pt>
    <dgm:pt modelId="{CB07C82B-99F7-6046-A83C-AAE04296ED68}" type="pres">
      <dgm:prSet presAssocID="{21631363-C50A-544B-89DA-40C657666265}" presName="sibTrans" presStyleCnt="0"/>
      <dgm:spPr/>
    </dgm:pt>
    <dgm:pt modelId="{C6362DBE-FDAE-5842-81F2-565A6463A4A8}" type="pres">
      <dgm:prSet presAssocID="{142DA7AD-FD60-3A4D-B94C-76A840AB0088}" presName="node" presStyleLbl="node1" presStyleIdx="2" presStyleCnt="5">
        <dgm:presLayoutVars>
          <dgm:bulletEnabled val="1"/>
        </dgm:presLayoutVars>
      </dgm:prSet>
      <dgm:spPr/>
    </dgm:pt>
    <dgm:pt modelId="{EDAD740B-2FBC-814B-A01F-4428E3C81579}" type="pres">
      <dgm:prSet presAssocID="{2589E079-18E9-434B-A4E1-C167E8FFF7FF}" presName="sibTrans" presStyleCnt="0"/>
      <dgm:spPr/>
    </dgm:pt>
    <dgm:pt modelId="{1066BC50-94C2-0942-9A48-0C4E5EFA3B20}" type="pres">
      <dgm:prSet presAssocID="{8AC33666-71BC-C84A-BE7D-81B0104FBCC0}" presName="node" presStyleLbl="node1" presStyleIdx="3" presStyleCnt="5">
        <dgm:presLayoutVars>
          <dgm:bulletEnabled val="1"/>
        </dgm:presLayoutVars>
      </dgm:prSet>
      <dgm:spPr/>
    </dgm:pt>
    <dgm:pt modelId="{E4FBB865-C110-AE44-B201-7540494062E4}" type="pres">
      <dgm:prSet presAssocID="{8102ADEA-B101-2F45-B65A-6E1E7CA59C30}" presName="sibTrans" presStyleCnt="0"/>
      <dgm:spPr/>
    </dgm:pt>
    <dgm:pt modelId="{ED5A9DE8-9700-374B-9831-529C91FC9E65}" type="pres">
      <dgm:prSet presAssocID="{37D59A16-146B-40F4-9F12-BAD36A49953F}" presName="node" presStyleLbl="node1" presStyleIdx="4" presStyleCnt="5">
        <dgm:presLayoutVars>
          <dgm:bulletEnabled val="1"/>
        </dgm:presLayoutVars>
      </dgm:prSet>
      <dgm:spPr/>
    </dgm:pt>
  </dgm:ptLst>
  <dgm:cxnLst>
    <dgm:cxn modelId="{9986382C-767A-4440-9DC2-BC2D6395402E}" type="presOf" srcId="{27B6D626-FEF6-C048-BF87-BC5944567D98}" destId="{45B940F3-40ED-A349-B853-C26EEB4730AD}" srcOrd="0" destOrd="0" presId="urn:microsoft.com/office/officeart/2005/8/layout/default"/>
    <dgm:cxn modelId="{61DC6F35-2D1D-AB42-98F6-359FAA8FF1AA}" type="presOf" srcId="{CEF06135-78AA-4E59-A92B-871C86CECE18}" destId="{393D61A8-FBC3-2A4C-A729-8BE76AC5F6A8}" srcOrd="0" destOrd="0" presId="urn:microsoft.com/office/officeart/2005/8/layout/default"/>
    <dgm:cxn modelId="{F16C2238-849C-DD46-8A45-1A84DD26FDEC}" srcId="{CEF06135-78AA-4E59-A92B-871C86CECE18}" destId="{8AC33666-71BC-C84A-BE7D-81B0104FBCC0}" srcOrd="3" destOrd="0" parTransId="{70C98717-45F1-0F48-89A0-F530E18789DB}" sibTransId="{8102ADEA-B101-2F45-B65A-6E1E7CA59C30}"/>
    <dgm:cxn modelId="{AACF8447-5064-4D4E-A3AA-90F7CF438291}" srcId="{CEF06135-78AA-4E59-A92B-871C86CECE18}" destId="{142DA7AD-FD60-3A4D-B94C-76A840AB0088}" srcOrd="2" destOrd="0" parTransId="{4DB60F1D-AC42-C94A-A6BE-4A844A2403D5}" sibTransId="{2589E079-18E9-434B-A4E1-C167E8FFF7FF}"/>
    <dgm:cxn modelId="{BF5E3852-C709-F741-B70B-57C3F08C78EE}" type="presOf" srcId="{64F7D11A-945E-7442-AE67-C243861BF5E7}" destId="{AA8AAE9E-8570-D34D-8C5B-34B1AE0BC045}" srcOrd="0" destOrd="0" presId="urn:microsoft.com/office/officeart/2005/8/layout/default"/>
    <dgm:cxn modelId="{30428270-283D-BD41-AE63-E497E32B2995}" srcId="{CEF06135-78AA-4E59-A92B-871C86CECE18}" destId="{27B6D626-FEF6-C048-BF87-BC5944567D98}" srcOrd="1" destOrd="0" parTransId="{16EC370E-A2C3-4E49-A46B-ED210FFE69E1}" sibTransId="{21631363-C50A-544B-89DA-40C657666265}"/>
    <dgm:cxn modelId="{0871907B-72EE-D84A-8505-9CEAA5A8832F}" type="presOf" srcId="{8AC33666-71BC-C84A-BE7D-81B0104FBCC0}" destId="{1066BC50-94C2-0942-9A48-0C4E5EFA3B20}" srcOrd="0" destOrd="0" presId="urn:microsoft.com/office/officeart/2005/8/layout/default"/>
    <dgm:cxn modelId="{86510FDB-7DB7-4F2C-83FC-C4B8B072BC0A}" srcId="{CEF06135-78AA-4E59-A92B-871C86CECE18}" destId="{37D59A16-146B-40F4-9F12-BAD36A49953F}" srcOrd="4" destOrd="0" parTransId="{15CAB538-7172-47AE-8968-A732A3A274B7}" sibTransId="{9B1831A7-23E9-4B83-8F5D-E847AFA5D1EB}"/>
    <dgm:cxn modelId="{973D9EDC-EB8A-0946-9770-F2E18E185CB3}" type="presOf" srcId="{37D59A16-146B-40F4-9F12-BAD36A49953F}" destId="{ED5A9DE8-9700-374B-9831-529C91FC9E65}" srcOrd="0" destOrd="0" presId="urn:microsoft.com/office/officeart/2005/8/layout/default"/>
    <dgm:cxn modelId="{6167AFF3-E3F5-FF44-9538-B04F7F73571F}" type="presOf" srcId="{142DA7AD-FD60-3A4D-B94C-76A840AB0088}" destId="{C6362DBE-FDAE-5842-81F2-565A6463A4A8}" srcOrd="0" destOrd="0" presId="urn:microsoft.com/office/officeart/2005/8/layout/default"/>
    <dgm:cxn modelId="{1F7990FB-AECB-4B4E-A224-1677DA3B7291}" srcId="{CEF06135-78AA-4E59-A92B-871C86CECE18}" destId="{64F7D11A-945E-7442-AE67-C243861BF5E7}" srcOrd="0" destOrd="0" parTransId="{1ADC65BB-C045-314B-9A91-9825A6AE67B3}" sibTransId="{C87666C1-23C7-EC4B-B18C-21BB8A9AA9D9}"/>
    <dgm:cxn modelId="{64E2F11E-A176-834F-B926-1083F47871B8}" type="presParOf" srcId="{393D61A8-FBC3-2A4C-A729-8BE76AC5F6A8}" destId="{AA8AAE9E-8570-D34D-8C5B-34B1AE0BC045}" srcOrd="0" destOrd="0" presId="urn:microsoft.com/office/officeart/2005/8/layout/default"/>
    <dgm:cxn modelId="{A26F833F-6394-8641-8867-DA7FBEFDD102}" type="presParOf" srcId="{393D61A8-FBC3-2A4C-A729-8BE76AC5F6A8}" destId="{B16FA95A-BD4A-F84F-B158-3DC8F50E54EC}" srcOrd="1" destOrd="0" presId="urn:microsoft.com/office/officeart/2005/8/layout/default"/>
    <dgm:cxn modelId="{3513C4EB-BB5B-584A-BFF1-C8E760F4D31B}" type="presParOf" srcId="{393D61A8-FBC3-2A4C-A729-8BE76AC5F6A8}" destId="{45B940F3-40ED-A349-B853-C26EEB4730AD}" srcOrd="2" destOrd="0" presId="urn:microsoft.com/office/officeart/2005/8/layout/default"/>
    <dgm:cxn modelId="{9CE35D3B-CEB4-3A4F-BFE1-FA06DCD1E35B}" type="presParOf" srcId="{393D61A8-FBC3-2A4C-A729-8BE76AC5F6A8}" destId="{CB07C82B-99F7-6046-A83C-AAE04296ED68}" srcOrd="3" destOrd="0" presId="urn:microsoft.com/office/officeart/2005/8/layout/default"/>
    <dgm:cxn modelId="{65FD36AA-2B18-434A-89DB-5B87615D123A}" type="presParOf" srcId="{393D61A8-FBC3-2A4C-A729-8BE76AC5F6A8}" destId="{C6362DBE-FDAE-5842-81F2-565A6463A4A8}" srcOrd="4" destOrd="0" presId="urn:microsoft.com/office/officeart/2005/8/layout/default"/>
    <dgm:cxn modelId="{F3666EFD-BF74-FC40-829A-D5273DF337DF}" type="presParOf" srcId="{393D61A8-FBC3-2A4C-A729-8BE76AC5F6A8}" destId="{EDAD740B-2FBC-814B-A01F-4428E3C81579}" srcOrd="5" destOrd="0" presId="urn:microsoft.com/office/officeart/2005/8/layout/default"/>
    <dgm:cxn modelId="{3BC430DF-D84A-2644-92FF-6022DCF6109F}" type="presParOf" srcId="{393D61A8-FBC3-2A4C-A729-8BE76AC5F6A8}" destId="{1066BC50-94C2-0942-9A48-0C4E5EFA3B20}" srcOrd="6" destOrd="0" presId="urn:microsoft.com/office/officeart/2005/8/layout/default"/>
    <dgm:cxn modelId="{67866DC0-53F4-234D-B6E0-4F9A5AD0D69B}" type="presParOf" srcId="{393D61A8-FBC3-2A4C-A729-8BE76AC5F6A8}" destId="{E4FBB865-C110-AE44-B201-7540494062E4}" srcOrd="7" destOrd="0" presId="urn:microsoft.com/office/officeart/2005/8/layout/default"/>
    <dgm:cxn modelId="{CA2C63B2-0563-5E44-9278-9D55D24D9637}" type="presParOf" srcId="{393D61A8-FBC3-2A4C-A729-8BE76AC5F6A8}" destId="{ED5A9DE8-9700-374B-9831-529C91FC9E6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F06135-78AA-4E59-A92B-871C86CECE1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7D59A16-146B-40F4-9F12-BAD36A49953F}">
      <dgm:prSet/>
      <dgm:spPr/>
      <dgm:t>
        <a:bodyPr/>
        <a:lstStyle/>
        <a:p>
          <a:r>
            <a:rPr lang="en-GB" b="1" dirty="0"/>
            <a:t>Arab Revolt of 1936-1939 </a:t>
          </a:r>
        </a:p>
        <a:p>
          <a:r>
            <a:rPr lang="en-GB" dirty="0"/>
            <a:t>a nationalist uprising of Palestinian Arabs against the British administration of the Palestine Mandate</a:t>
          </a:r>
          <a:endParaRPr lang="en-US" dirty="0"/>
        </a:p>
      </dgm:t>
    </dgm:pt>
    <dgm:pt modelId="{15CAB538-7172-47AE-8968-A732A3A274B7}" type="parTrans" cxnId="{86510FDB-7DB7-4F2C-83FC-C4B8B072BC0A}">
      <dgm:prSet/>
      <dgm:spPr/>
      <dgm:t>
        <a:bodyPr/>
        <a:lstStyle/>
        <a:p>
          <a:endParaRPr lang="en-US">
            <a:highlight>
              <a:srgbClr val="FFFF00"/>
            </a:highlight>
          </a:endParaRPr>
        </a:p>
      </dgm:t>
    </dgm:pt>
    <dgm:pt modelId="{9B1831A7-23E9-4B83-8F5D-E847AFA5D1EB}" type="sibTrans" cxnId="{86510FDB-7DB7-4F2C-83FC-C4B8B072BC0A}">
      <dgm:prSet/>
      <dgm:spPr/>
      <dgm:t>
        <a:bodyPr/>
        <a:lstStyle/>
        <a:p>
          <a:endParaRPr lang="en-US">
            <a:highlight>
              <a:srgbClr val="FFFF00"/>
            </a:highlight>
          </a:endParaRPr>
        </a:p>
      </dgm:t>
    </dgm:pt>
    <dgm:pt modelId="{64F7D11A-945E-7442-AE67-C243861BF5E7}">
      <dgm:prSet/>
      <dgm:spPr/>
      <dgm:t>
        <a:bodyPr/>
        <a:lstStyle/>
        <a:p>
          <a:r>
            <a:rPr lang="en-US" b="1" dirty="0"/>
            <a:t>Arab Executive</a:t>
          </a:r>
        </a:p>
        <a:p>
          <a:r>
            <a:rPr lang="en-US" dirty="0"/>
            <a:t> the main Palestinian nationalist group in 1920s Mandate Palestine</a:t>
          </a:r>
        </a:p>
      </dgm:t>
    </dgm:pt>
    <dgm:pt modelId="{1ADC65BB-C045-314B-9A91-9825A6AE67B3}" type="parTrans" cxnId="{1F7990FB-AECB-4B4E-A224-1677DA3B7291}">
      <dgm:prSet/>
      <dgm:spPr/>
      <dgm:t>
        <a:bodyPr/>
        <a:lstStyle/>
        <a:p>
          <a:endParaRPr lang="en-GB">
            <a:highlight>
              <a:srgbClr val="FFFF00"/>
            </a:highlight>
          </a:endParaRPr>
        </a:p>
      </dgm:t>
    </dgm:pt>
    <dgm:pt modelId="{C87666C1-23C7-EC4B-B18C-21BB8A9AA9D9}" type="sibTrans" cxnId="{1F7990FB-AECB-4B4E-A224-1677DA3B7291}">
      <dgm:prSet/>
      <dgm:spPr/>
      <dgm:t>
        <a:bodyPr/>
        <a:lstStyle/>
        <a:p>
          <a:endParaRPr lang="en-GB">
            <a:highlight>
              <a:srgbClr val="FFFF00"/>
            </a:highlight>
          </a:endParaRPr>
        </a:p>
      </dgm:t>
    </dgm:pt>
    <dgm:pt modelId="{142DA7AD-FD60-3A4D-B94C-76A840AB0088}">
      <dgm:prSet/>
      <dgm:spPr/>
      <dgm:t>
        <a:bodyPr/>
        <a:lstStyle/>
        <a:p>
          <a:r>
            <a:rPr lang="en-GB" b="1" dirty="0"/>
            <a:t>Jewish National Council</a:t>
          </a:r>
        </a:p>
        <a:p>
          <a:r>
            <a:rPr lang="en-GB" dirty="0"/>
            <a:t>the main organisation concerning Jewish welfare, education, local government and security in Mandate Palestine</a:t>
          </a:r>
        </a:p>
      </dgm:t>
    </dgm:pt>
    <dgm:pt modelId="{4DB60F1D-AC42-C94A-A6BE-4A844A2403D5}" type="parTrans" cxnId="{AACF8447-5064-4D4E-A3AA-90F7CF438291}">
      <dgm:prSet/>
      <dgm:spPr/>
      <dgm:t>
        <a:bodyPr/>
        <a:lstStyle/>
        <a:p>
          <a:endParaRPr lang="en-GB">
            <a:highlight>
              <a:srgbClr val="FFFF00"/>
            </a:highlight>
          </a:endParaRPr>
        </a:p>
      </dgm:t>
    </dgm:pt>
    <dgm:pt modelId="{2589E079-18E9-434B-A4E1-C167E8FFF7FF}" type="sibTrans" cxnId="{AACF8447-5064-4D4E-A3AA-90F7CF438291}">
      <dgm:prSet/>
      <dgm:spPr/>
      <dgm:t>
        <a:bodyPr/>
        <a:lstStyle/>
        <a:p>
          <a:endParaRPr lang="en-GB">
            <a:highlight>
              <a:srgbClr val="FFFF00"/>
            </a:highlight>
          </a:endParaRPr>
        </a:p>
      </dgm:t>
    </dgm:pt>
    <dgm:pt modelId="{8AC33666-71BC-C84A-BE7D-81B0104FBCC0}">
      <dgm:prSet/>
      <dgm:spPr/>
      <dgm:t>
        <a:bodyPr/>
        <a:lstStyle/>
        <a:p>
          <a:r>
            <a:rPr lang="en-GB" b="1" dirty="0"/>
            <a:t>Yishuv</a:t>
          </a:r>
        </a:p>
        <a:p>
          <a:r>
            <a:rPr lang="en-GB" dirty="0"/>
            <a:t>the Jewish community in pre-1948 Palestine-Israel</a:t>
          </a:r>
        </a:p>
      </dgm:t>
    </dgm:pt>
    <dgm:pt modelId="{70C98717-45F1-0F48-89A0-F530E18789DB}" type="parTrans" cxnId="{F16C2238-849C-DD46-8A45-1A84DD26FDEC}">
      <dgm:prSet/>
      <dgm:spPr/>
      <dgm:t>
        <a:bodyPr/>
        <a:lstStyle/>
        <a:p>
          <a:endParaRPr lang="en-GB"/>
        </a:p>
      </dgm:t>
    </dgm:pt>
    <dgm:pt modelId="{8102ADEA-B101-2F45-B65A-6E1E7CA59C30}" type="sibTrans" cxnId="{F16C2238-849C-DD46-8A45-1A84DD26FDEC}">
      <dgm:prSet/>
      <dgm:spPr/>
      <dgm:t>
        <a:bodyPr/>
        <a:lstStyle/>
        <a:p>
          <a:endParaRPr lang="en-GB"/>
        </a:p>
      </dgm:t>
    </dgm:pt>
    <dgm:pt modelId="{27B6D626-FEF6-C048-BF87-BC5944567D98}">
      <dgm:prSet/>
      <dgm:spPr/>
      <dgm:t>
        <a:bodyPr/>
        <a:lstStyle/>
        <a:p>
          <a:r>
            <a:rPr lang="en-GB" b="1" dirty="0"/>
            <a:t>Jewish Agency </a:t>
          </a:r>
        </a:p>
        <a:p>
          <a:r>
            <a:rPr lang="en-GB" dirty="0"/>
            <a:t>a branch of the World Zionist Organisation, established in 1929</a:t>
          </a:r>
        </a:p>
      </dgm:t>
    </dgm:pt>
    <dgm:pt modelId="{16EC370E-A2C3-4E49-A46B-ED210FFE69E1}" type="parTrans" cxnId="{30428270-283D-BD41-AE63-E497E32B2995}">
      <dgm:prSet/>
      <dgm:spPr/>
      <dgm:t>
        <a:bodyPr/>
        <a:lstStyle/>
        <a:p>
          <a:endParaRPr lang="en-GB"/>
        </a:p>
      </dgm:t>
    </dgm:pt>
    <dgm:pt modelId="{21631363-C50A-544B-89DA-40C657666265}" type="sibTrans" cxnId="{30428270-283D-BD41-AE63-E497E32B2995}">
      <dgm:prSet/>
      <dgm:spPr/>
      <dgm:t>
        <a:bodyPr/>
        <a:lstStyle/>
        <a:p>
          <a:endParaRPr lang="en-GB"/>
        </a:p>
      </dgm:t>
    </dgm:pt>
    <dgm:pt modelId="{393D61A8-FBC3-2A4C-A729-8BE76AC5F6A8}" type="pres">
      <dgm:prSet presAssocID="{CEF06135-78AA-4E59-A92B-871C86CECE18}" presName="diagram" presStyleCnt="0">
        <dgm:presLayoutVars>
          <dgm:dir/>
          <dgm:resizeHandles val="exact"/>
        </dgm:presLayoutVars>
      </dgm:prSet>
      <dgm:spPr/>
    </dgm:pt>
    <dgm:pt modelId="{AA8AAE9E-8570-D34D-8C5B-34B1AE0BC045}" type="pres">
      <dgm:prSet presAssocID="{64F7D11A-945E-7442-AE67-C243861BF5E7}" presName="node" presStyleLbl="node1" presStyleIdx="0" presStyleCnt="5">
        <dgm:presLayoutVars>
          <dgm:bulletEnabled val="1"/>
        </dgm:presLayoutVars>
      </dgm:prSet>
      <dgm:spPr/>
    </dgm:pt>
    <dgm:pt modelId="{B16FA95A-BD4A-F84F-B158-3DC8F50E54EC}" type="pres">
      <dgm:prSet presAssocID="{C87666C1-23C7-EC4B-B18C-21BB8A9AA9D9}" presName="sibTrans" presStyleCnt="0"/>
      <dgm:spPr/>
    </dgm:pt>
    <dgm:pt modelId="{45B940F3-40ED-A349-B853-C26EEB4730AD}" type="pres">
      <dgm:prSet presAssocID="{27B6D626-FEF6-C048-BF87-BC5944567D98}" presName="node" presStyleLbl="node1" presStyleIdx="1" presStyleCnt="5">
        <dgm:presLayoutVars>
          <dgm:bulletEnabled val="1"/>
        </dgm:presLayoutVars>
      </dgm:prSet>
      <dgm:spPr/>
    </dgm:pt>
    <dgm:pt modelId="{CB07C82B-99F7-6046-A83C-AAE04296ED68}" type="pres">
      <dgm:prSet presAssocID="{21631363-C50A-544B-89DA-40C657666265}" presName="sibTrans" presStyleCnt="0"/>
      <dgm:spPr/>
    </dgm:pt>
    <dgm:pt modelId="{C6362DBE-FDAE-5842-81F2-565A6463A4A8}" type="pres">
      <dgm:prSet presAssocID="{142DA7AD-FD60-3A4D-B94C-76A840AB0088}" presName="node" presStyleLbl="node1" presStyleIdx="2" presStyleCnt="5">
        <dgm:presLayoutVars>
          <dgm:bulletEnabled val="1"/>
        </dgm:presLayoutVars>
      </dgm:prSet>
      <dgm:spPr/>
    </dgm:pt>
    <dgm:pt modelId="{EDAD740B-2FBC-814B-A01F-4428E3C81579}" type="pres">
      <dgm:prSet presAssocID="{2589E079-18E9-434B-A4E1-C167E8FFF7FF}" presName="sibTrans" presStyleCnt="0"/>
      <dgm:spPr/>
    </dgm:pt>
    <dgm:pt modelId="{1066BC50-94C2-0942-9A48-0C4E5EFA3B20}" type="pres">
      <dgm:prSet presAssocID="{8AC33666-71BC-C84A-BE7D-81B0104FBCC0}" presName="node" presStyleLbl="node1" presStyleIdx="3" presStyleCnt="5">
        <dgm:presLayoutVars>
          <dgm:bulletEnabled val="1"/>
        </dgm:presLayoutVars>
      </dgm:prSet>
      <dgm:spPr/>
    </dgm:pt>
    <dgm:pt modelId="{E4FBB865-C110-AE44-B201-7540494062E4}" type="pres">
      <dgm:prSet presAssocID="{8102ADEA-B101-2F45-B65A-6E1E7CA59C30}" presName="sibTrans" presStyleCnt="0"/>
      <dgm:spPr/>
    </dgm:pt>
    <dgm:pt modelId="{ED5A9DE8-9700-374B-9831-529C91FC9E65}" type="pres">
      <dgm:prSet presAssocID="{37D59A16-146B-40F4-9F12-BAD36A49953F}" presName="node" presStyleLbl="node1" presStyleIdx="4" presStyleCnt="5">
        <dgm:presLayoutVars>
          <dgm:bulletEnabled val="1"/>
        </dgm:presLayoutVars>
      </dgm:prSet>
      <dgm:spPr/>
    </dgm:pt>
  </dgm:ptLst>
  <dgm:cxnLst>
    <dgm:cxn modelId="{9986382C-767A-4440-9DC2-BC2D6395402E}" type="presOf" srcId="{27B6D626-FEF6-C048-BF87-BC5944567D98}" destId="{45B940F3-40ED-A349-B853-C26EEB4730AD}" srcOrd="0" destOrd="0" presId="urn:microsoft.com/office/officeart/2005/8/layout/default"/>
    <dgm:cxn modelId="{61DC6F35-2D1D-AB42-98F6-359FAA8FF1AA}" type="presOf" srcId="{CEF06135-78AA-4E59-A92B-871C86CECE18}" destId="{393D61A8-FBC3-2A4C-A729-8BE76AC5F6A8}" srcOrd="0" destOrd="0" presId="urn:microsoft.com/office/officeart/2005/8/layout/default"/>
    <dgm:cxn modelId="{F16C2238-849C-DD46-8A45-1A84DD26FDEC}" srcId="{CEF06135-78AA-4E59-A92B-871C86CECE18}" destId="{8AC33666-71BC-C84A-BE7D-81B0104FBCC0}" srcOrd="3" destOrd="0" parTransId="{70C98717-45F1-0F48-89A0-F530E18789DB}" sibTransId="{8102ADEA-B101-2F45-B65A-6E1E7CA59C30}"/>
    <dgm:cxn modelId="{AACF8447-5064-4D4E-A3AA-90F7CF438291}" srcId="{CEF06135-78AA-4E59-A92B-871C86CECE18}" destId="{142DA7AD-FD60-3A4D-B94C-76A840AB0088}" srcOrd="2" destOrd="0" parTransId="{4DB60F1D-AC42-C94A-A6BE-4A844A2403D5}" sibTransId="{2589E079-18E9-434B-A4E1-C167E8FFF7FF}"/>
    <dgm:cxn modelId="{BF5E3852-C709-F741-B70B-57C3F08C78EE}" type="presOf" srcId="{64F7D11A-945E-7442-AE67-C243861BF5E7}" destId="{AA8AAE9E-8570-D34D-8C5B-34B1AE0BC045}" srcOrd="0" destOrd="0" presId="urn:microsoft.com/office/officeart/2005/8/layout/default"/>
    <dgm:cxn modelId="{30428270-283D-BD41-AE63-E497E32B2995}" srcId="{CEF06135-78AA-4E59-A92B-871C86CECE18}" destId="{27B6D626-FEF6-C048-BF87-BC5944567D98}" srcOrd="1" destOrd="0" parTransId="{16EC370E-A2C3-4E49-A46B-ED210FFE69E1}" sibTransId="{21631363-C50A-544B-89DA-40C657666265}"/>
    <dgm:cxn modelId="{0871907B-72EE-D84A-8505-9CEAA5A8832F}" type="presOf" srcId="{8AC33666-71BC-C84A-BE7D-81B0104FBCC0}" destId="{1066BC50-94C2-0942-9A48-0C4E5EFA3B20}" srcOrd="0" destOrd="0" presId="urn:microsoft.com/office/officeart/2005/8/layout/default"/>
    <dgm:cxn modelId="{86510FDB-7DB7-4F2C-83FC-C4B8B072BC0A}" srcId="{CEF06135-78AA-4E59-A92B-871C86CECE18}" destId="{37D59A16-146B-40F4-9F12-BAD36A49953F}" srcOrd="4" destOrd="0" parTransId="{15CAB538-7172-47AE-8968-A732A3A274B7}" sibTransId="{9B1831A7-23E9-4B83-8F5D-E847AFA5D1EB}"/>
    <dgm:cxn modelId="{973D9EDC-EB8A-0946-9770-F2E18E185CB3}" type="presOf" srcId="{37D59A16-146B-40F4-9F12-BAD36A49953F}" destId="{ED5A9DE8-9700-374B-9831-529C91FC9E65}" srcOrd="0" destOrd="0" presId="urn:microsoft.com/office/officeart/2005/8/layout/default"/>
    <dgm:cxn modelId="{6167AFF3-E3F5-FF44-9538-B04F7F73571F}" type="presOf" srcId="{142DA7AD-FD60-3A4D-B94C-76A840AB0088}" destId="{C6362DBE-FDAE-5842-81F2-565A6463A4A8}" srcOrd="0" destOrd="0" presId="urn:microsoft.com/office/officeart/2005/8/layout/default"/>
    <dgm:cxn modelId="{1F7990FB-AECB-4B4E-A224-1677DA3B7291}" srcId="{CEF06135-78AA-4E59-A92B-871C86CECE18}" destId="{64F7D11A-945E-7442-AE67-C243861BF5E7}" srcOrd="0" destOrd="0" parTransId="{1ADC65BB-C045-314B-9A91-9825A6AE67B3}" sibTransId="{C87666C1-23C7-EC4B-B18C-21BB8A9AA9D9}"/>
    <dgm:cxn modelId="{64E2F11E-A176-834F-B926-1083F47871B8}" type="presParOf" srcId="{393D61A8-FBC3-2A4C-A729-8BE76AC5F6A8}" destId="{AA8AAE9E-8570-D34D-8C5B-34B1AE0BC045}" srcOrd="0" destOrd="0" presId="urn:microsoft.com/office/officeart/2005/8/layout/default"/>
    <dgm:cxn modelId="{A26F833F-6394-8641-8867-DA7FBEFDD102}" type="presParOf" srcId="{393D61A8-FBC3-2A4C-A729-8BE76AC5F6A8}" destId="{B16FA95A-BD4A-F84F-B158-3DC8F50E54EC}" srcOrd="1" destOrd="0" presId="urn:microsoft.com/office/officeart/2005/8/layout/default"/>
    <dgm:cxn modelId="{3513C4EB-BB5B-584A-BFF1-C8E760F4D31B}" type="presParOf" srcId="{393D61A8-FBC3-2A4C-A729-8BE76AC5F6A8}" destId="{45B940F3-40ED-A349-B853-C26EEB4730AD}" srcOrd="2" destOrd="0" presId="urn:microsoft.com/office/officeart/2005/8/layout/default"/>
    <dgm:cxn modelId="{9CE35D3B-CEB4-3A4F-BFE1-FA06DCD1E35B}" type="presParOf" srcId="{393D61A8-FBC3-2A4C-A729-8BE76AC5F6A8}" destId="{CB07C82B-99F7-6046-A83C-AAE04296ED68}" srcOrd="3" destOrd="0" presId="urn:microsoft.com/office/officeart/2005/8/layout/default"/>
    <dgm:cxn modelId="{65FD36AA-2B18-434A-89DB-5B87615D123A}" type="presParOf" srcId="{393D61A8-FBC3-2A4C-A729-8BE76AC5F6A8}" destId="{C6362DBE-FDAE-5842-81F2-565A6463A4A8}" srcOrd="4" destOrd="0" presId="urn:microsoft.com/office/officeart/2005/8/layout/default"/>
    <dgm:cxn modelId="{F3666EFD-BF74-FC40-829A-D5273DF337DF}" type="presParOf" srcId="{393D61A8-FBC3-2A4C-A729-8BE76AC5F6A8}" destId="{EDAD740B-2FBC-814B-A01F-4428E3C81579}" srcOrd="5" destOrd="0" presId="urn:microsoft.com/office/officeart/2005/8/layout/default"/>
    <dgm:cxn modelId="{3BC430DF-D84A-2644-92FF-6022DCF6109F}" type="presParOf" srcId="{393D61A8-FBC3-2A4C-A729-8BE76AC5F6A8}" destId="{1066BC50-94C2-0942-9A48-0C4E5EFA3B20}" srcOrd="6" destOrd="0" presId="urn:microsoft.com/office/officeart/2005/8/layout/default"/>
    <dgm:cxn modelId="{67866DC0-53F4-234D-B6E0-4F9A5AD0D69B}" type="presParOf" srcId="{393D61A8-FBC3-2A4C-A729-8BE76AC5F6A8}" destId="{E4FBB865-C110-AE44-B201-7540494062E4}" srcOrd="7" destOrd="0" presId="urn:microsoft.com/office/officeart/2005/8/layout/default"/>
    <dgm:cxn modelId="{CA2C63B2-0563-5E44-9278-9D55D24D9637}" type="presParOf" srcId="{393D61A8-FBC3-2A4C-A729-8BE76AC5F6A8}" destId="{ED5A9DE8-9700-374B-9831-529C91FC9E6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C50CDA-0B42-E543-9BEA-DC49FDBD52BF}" type="doc">
      <dgm:prSet loTypeId="urn:microsoft.com/office/officeart/2005/8/layout/pyramid1" loCatId="pyramid" qsTypeId="urn:microsoft.com/office/officeart/2005/8/quickstyle/simple1" qsCatId="simple" csTypeId="urn:microsoft.com/office/officeart/2005/8/colors/accent2_1" csCatId="accent2" phldr="1"/>
      <dgm:spPr/>
    </dgm:pt>
    <dgm:pt modelId="{B86631DD-1B45-824A-AB43-5CE0A78C0C94}">
      <dgm:prSet phldrT="[Text]"/>
      <dgm:spPr/>
      <dgm:t>
        <a:bodyPr/>
        <a:lstStyle/>
        <a:p>
          <a:endParaRPr lang="en-GB" dirty="0"/>
        </a:p>
      </dgm:t>
    </dgm:pt>
    <dgm:pt modelId="{C2DFCE43-8190-7342-89B4-3C03E7B46F32}" type="parTrans" cxnId="{DAD65D54-3A54-9C49-8D13-FE3B30F6549E}">
      <dgm:prSet/>
      <dgm:spPr/>
      <dgm:t>
        <a:bodyPr/>
        <a:lstStyle/>
        <a:p>
          <a:endParaRPr lang="en-GB"/>
        </a:p>
      </dgm:t>
    </dgm:pt>
    <dgm:pt modelId="{CA143D68-97B6-1347-B083-302628368975}" type="sibTrans" cxnId="{DAD65D54-3A54-9C49-8D13-FE3B30F6549E}">
      <dgm:prSet/>
      <dgm:spPr/>
      <dgm:t>
        <a:bodyPr/>
        <a:lstStyle/>
        <a:p>
          <a:endParaRPr lang="en-GB"/>
        </a:p>
      </dgm:t>
    </dgm:pt>
    <dgm:pt modelId="{632FF5E4-1A3E-264D-9B51-5A0409ABE28E}">
      <dgm:prSet phldrT="[Text]"/>
      <dgm:spPr/>
      <dgm:t>
        <a:bodyPr/>
        <a:lstStyle/>
        <a:p>
          <a:endParaRPr lang="en-GB" dirty="0"/>
        </a:p>
      </dgm:t>
    </dgm:pt>
    <dgm:pt modelId="{FEDD4AC9-2984-F540-8923-408589C58739}" type="parTrans" cxnId="{D4E1598C-B106-BF4D-94F7-BA1247935FD6}">
      <dgm:prSet/>
      <dgm:spPr/>
      <dgm:t>
        <a:bodyPr/>
        <a:lstStyle/>
        <a:p>
          <a:endParaRPr lang="en-GB"/>
        </a:p>
      </dgm:t>
    </dgm:pt>
    <dgm:pt modelId="{98E9146C-2E39-BB40-8FD3-AA16DE276682}" type="sibTrans" cxnId="{D4E1598C-B106-BF4D-94F7-BA1247935FD6}">
      <dgm:prSet/>
      <dgm:spPr/>
      <dgm:t>
        <a:bodyPr/>
        <a:lstStyle/>
        <a:p>
          <a:endParaRPr lang="en-GB"/>
        </a:p>
      </dgm:t>
    </dgm:pt>
    <dgm:pt modelId="{B06C356C-CEAC-7744-9F45-493AAB3E94D0}">
      <dgm:prSet phldrT="[Text]" custT="1"/>
      <dgm:spPr/>
      <dgm:t>
        <a:bodyPr/>
        <a:lstStyle/>
        <a:p>
          <a:endParaRPr lang="en-GB" sz="2400" dirty="0"/>
        </a:p>
      </dgm:t>
    </dgm:pt>
    <dgm:pt modelId="{2EC9F734-DFD0-BC4D-B752-917233533164}" type="parTrans" cxnId="{A4EFE726-E4E7-2D46-BD45-376AA7F23F8D}">
      <dgm:prSet/>
      <dgm:spPr/>
      <dgm:t>
        <a:bodyPr/>
        <a:lstStyle/>
        <a:p>
          <a:endParaRPr lang="en-GB"/>
        </a:p>
      </dgm:t>
    </dgm:pt>
    <dgm:pt modelId="{B470E0C8-2D1B-3A47-882F-FCA2DF394A38}" type="sibTrans" cxnId="{A4EFE726-E4E7-2D46-BD45-376AA7F23F8D}">
      <dgm:prSet/>
      <dgm:spPr/>
      <dgm:t>
        <a:bodyPr/>
        <a:lstStyle/>
        <a:p>
          <a:endParaRPr lang="en-GB"/>
        </a:p>
      </dgm:t>
    </dgm:pt>
    <dgm:pt modelId="{D443C785-321B-9347-9EA9-7A9833EEFC4D}">
      <dgm:prSet/>
      <dgm:spPr/>
      <dgm:t>
        <a:bodyPr/>
        <a:lstStyle/>
        <a:p>
          <a:endParaRPr lang="en-GB">
            <a:solidFill>
              <a:schemeClr val="accent2"/>
            </a:solidFill>
          </a:endParaRPr>
        </a:p>
      </dgm:t>
    </dgm:pt>
    <dgm:pt modelId="{E45E871D-8C93-BB47-94E9-65DB4D79E3D3}" type="parTrans" cxnId="{E09EDDE7-E39F-EE41-A828-CEA5E2647BC8}">
      <dgm:prSet/>
      <dgm:spPr/>
      <dgm:t>
        <a:bodyPr/>
        <a:lstStyle/>
        <a:p>
          <a:endParaRPr lang="en-GB"/>
        </a:p>
      </dgm:t>
    </dgm:pt>
    <dgm:pt modelId="{C2E12A6C-AE3F-FC47-98CB-FDA76D0D429D}" type="sibTrans" cxnId="{E09EDDE7-E39F-EE41-A828-CEA5E2647BC8}">
      <dgm:prSet/>
      <dgm:spPr/>
      <dgm:t>
        <a:bodyPr/>
        <a:lstStyle/>
        <a:p>
          <a:endParaRPr lang="en-GB"/>
        </a:p>
      </dgm:t>
    </dgm:pt>
    <dgm:pt modelId="{BB128C1F-39DB-CF48-AD82-1870713EB0E7}">
      <dgm:prSet/>
      <dgm:spPr/>
      <dgm:t>
        <a:bodyPr/>
        <a:lstStyle/>
        <a:p>
          <a:endParaRPr lang="en-GB"/>
        </a:p>
      </dgm:t>
    </dgm:pt>
    <dgm:pt modelId="{E3A2C138-8FD8-0B42-A8EF-F7F94CDA4CC6}" type="parTrans" cxnId="{290C5E4C-4A85-1E4F-A712-C1C00D18E87C}">
      <dgm:prSet/>
      <dgm:spPr/>
      <dgm:t>
        <a:bodyPr/>
        <a:lstStyle/>
        <a:p>
          <a:endParaRPr lang="en-GB"/>
        </a:p>
      </dgm:t>
    </dgm:pt>
    <dgm:pt modelId="{9BC51521-14EC-0542-B4E0-9F5FA3B684A1}" type="sibTrans" cxnId="{290C5E4C-4A85-1E4F-A712-C1C00D18E87C}">
      <dgm:prSet/>
      <dgm:spPr/>
      <dgm:t>
        <a:bodyPr/>
        <a:lstStyle/>
        <a:p>
          <a:endParaRPr lang="en-GB"/>
        </a:p>
      </dgm:t>
    </dgm:pt>
    <dgm:pt modelId="{5080D27E-DDE1-CD45-BA6E-52FEF04FB866}" type="pres">
      <dgm:prSet presAssocID="{51C50CDA-0B42-E543-9BEA-DC49FDBD52BF}" presName="Name0" presStyleCnt="0">
        <dgm:presLayoutVars>
          <dgm:dir/>
          <dgm:animLvl val="lvl"/>
          <dgm:resizeHandles val="exact"/>
        </dgm:presLayoutVars>
      </dgm:prSet>
      <dgm:spPr/>
    </dgm:pt>
    <dgm:pt modelId="{4587EBDC-2164-2746-8059-0A591F023059}" type="pres">
      <dgm:prSet presAssocID="{B86631DD-1B45-824A-AB43-5CE0A78C0C94}" presName="Name8" presStyleCnt="0"/>
      <dgm:spPr/>
    </dgm:pt>
    <dgm:pt modelId="{C5893695-D4C3-B444-AC39-6B68C97CFC92}" type="pres">
      <dgm:prSet presAssocID="{B86631DD-1B45-824A-AB43-5CE0A78C0C94}" presName="level" presStyleLbl="node1" presStyleIdx="0" presStyleCnt="5">
        <dgm:presLayoutVars>
          <dgm:chMax val="1"/>
          <dgm:bulletEnabled val="1"/>
        </dgm:presLayoutVars>
      </dgm:prSet>
      <dgm:spPr/>
    </dgm:pt>
    <dgm:pt modelId="{97BE1A83-D829-2849-A4C1-55AEB083A6D3}" type="pres">
      <dgm:prSet presAssocID="{B86631DD-1B45-824A-AB43-5CE0A78C0C94}" presName="levelTx" presStyleLbl="revTx" presStyleIdx="0" presStyleCnt="0">
        <dgm:presLayoutVars>
          <dgm:chMax val="1"/>
          <dgm:bulletEnabled val="1"/>
        </dgm:presLayoutVars>
      </dgm:prSet>
      <dgm:spPr/>
    </dgm:pt>
    <dgm:pt modelId="{98E16A72-ED99-9F4B-93CA-E02D77317E83}" type="pres">
      <dgm:prSet presAssocID="{BB128C1F-39DB-CF48-AD82-1870713EB0E7}" presName="Name8" presStyleCnt="0"/>
      <dgm:spPr/>
    </dgm:pt>
    <dgm:pt modelId="{D592CDCA-1315-DA4F-876A-8B848C711F53}" type="pres">
      <dgm:prSet presAssocID="{BB128C1F-39DB-CF48-AD82-1870713EB0E7}" presName="level" presStyleLbl="node1" presStyleIdx="1" presStyleCnt="5">
        <dgm:presLayoutVars>
          <dgm:chMax val="1"/>
          <dgm:bulletEnabled val="1"/>
        </dgm:presLayoutVars>
      </dgm:prSet>
      <dgm:spPr/>
    </dgm:pt>
    <dgm:pt modelId="{6B91F166-DB82-5243-8B07-CE60F4848A75}" type="pres">
      <dgm:prSet presAssocID="{BB128C1F-39DB-CF48-AD82-1870713EB0E7}" presName="levelTx" presStyleLbl="revTx" presStyleIdx="0" presStyleCnt="0">
        <dgm:presLayoutVars>
          <dgm:chMax val="1"/>
          <dgm:bulletEnabled val="1"/>
        </dgm:presLayoutVars>
      </dgm:prSet>
      <dgm:spPr/>
    </dgm:pt>
    <dgm:pt modelId="{4155F0E7-73C6-FA49-9E2A-82D243C4C5DE}" type="pres">
      <dgm:prSet presAssocID="{D443C785-321B-9347-9EA9-7A9833EEFC4D}" presName="Name8" presStyleCnt="0"/>
      <dgm:spPr/>
    </dgm:pt>
    <dgm:pt modelId="{6E74D395-DBF4-324F-AA1F-86C71121898A}" type="pres">
      <dgm:prSet presAssocID="{D443C785-321B-9347-9EA9-7A9833EEFC4D}" presName="level" presStyleLbl="node1" presStyleIdx="2" presStyleCnt="5">
        <dgm:presLayoutVars>
          <dgm:chMax val="1"/>
          <dgm:bulletEnabled val="1"/>
        </dgm:presLayoutVars>
      </dgm:prSet>
      <dgm:spPr/>
    </dgm:pt>
    <dgm:pt modelId="{8D63D194-D26C-4644-9FCB-C9701A241E00}" type="pres">
      <dgm:prSet presAssocID="{D443C785-321B-9347-9EA9-7A9833EEFC4D}" presName="levelTx" presStyleLbl="revTx" presStyleIdx="0" presStyleCnt="0">
        <dgm:presLayoutVars>
          <dgm:chMax val="1"/>
          <dgm:bulletEnabled val="1"/>
        </dgm:presLayoutVars>
      </dgm:prSet>
      <dgm:spPr/>
    </dgm:pt>
    <dgm:pt modelId="{80F28537-17FC-EB4A-88EB-C86E1E99A1BD}" type="pres">
      <dgm:prSet presAssocID="{632FF5E4-1A3E-264D-9B51-5A0409ABE28E}" presName="Name8" presStyleCnt="0"/>
      <dgm:spPr/>
    </dgm:pt>
    <dgm:pt modelId="{0901BBCE-747A-5A44-91A7-37D3E86429C1}" type="pres">
      <dgm:prSet presAssocID="{632FF5E4-1A3E-264D-9B51-5A0409ABE28E}" presName="level" presStyleLbl="node1" presStyleIdx="3" presStyleCnt="5" custLinFactNeighborY="-1578">
        <dgm:presLayoutVars>
          <dgm:chMax val="1"/>
          <dgm:bulletEnabled val="1"/>
        </dgm:presLayoutVars>
      </dgm:prSet>
      <dgm:spPr/>
    </dgm:pt>
    <dgm:pt modelId="{FE8A1F02-B24A-984E-9533-878B9E02A1F9}" type="pres">
      <dgm:prSet presAssocID="{632FF5E4-1A3E-264D-9B51-5A0409ABE28E}" presName="levelTx" presStyleLbl="revTx" presStyleIdx="0" presStyleCnt="0">
        <dgm:presLayoutVars>
          <dgm:chMax val="1"/>
          <dgm:bulletEnabled val="1"/>
        </dgm:presLayoutVars>
      </dgm:prSet>
      <dgm:spPr/>
    </dgm:pt>
    <dgm:pt modelId="{21615B56-A0E4-4341-9CB6-8345FEBAD510}" type="pres">
      <dgm:prSet presAssocID="{B06C356C-CEAC-7744-9F45-493AAB3E94D0}" presName="Name8" presStyleCnt="0"/>
      <dgm:spPr/>
    </dgm:pt>
    <dgm:pt modelId="{C100DB21-D962-954E-9975-72C40C619FDF}" type="pres">
      <dgm:prSet presAssocID="{B06C356C-CEAC-7744-9F45-493AAB3E94D0}" presName="level" presStyleLbl="node1" presStyleIdx="4" presStyleCnt="5" custLinFactNeighborY="-6973">
        <dgm:presLayoutVars>
          <dgm:chMax val="1"/>
          <dgm:bulletEnabled val="1"/>
        </dgm:presLayoutVars>
      </dgm:prSet>
      <dgm:spPr/>
    </dgm:pt>
    <dgm:pt modelId="{3F284C02-16BE-FE4F-B153-F6E7C4C501D6}" type="pres">
      <dgm:prSet presAssocID="{B06C356C-CEAC-7744-9F45-493AAB3E94D0}" presName="levelTx" presStyleLbl="revTx" presStyleIdx="0" presStyleCnt="0">
        <dgm:presLayoutVars>
          <dgm:chMax val="1"/>
          <dgm:bulletEnabled val="1"/>
        </dgm:presLayoutVars>
      </dgm:prSet>
      <dgm:spPr/>
    </dgm:pt>
  </dgm:ptLst>
  <dgm:cxnLst>
    <dgm:cxn modelId="{A4EFE726-E4E7-2D46-BD45-376AA7F23F8D}" srcId="{51C50CDA-0B42-E543-9BEA-DC49FDBD52BF}" destId="{B06C356C-CEAC-7744-9F45-493AAB3E94D0}" srcOrd="4" destOrd="0" parTransId="{2EC9F734-DFD0-BC4D-B752-917233533164}" sibTransId="{B470E0C8-2D1B-3A47-882F-FCA2DF394A38}"/>
    <dgm:cxn modelId="{260CE02A-6035-3741-9E5C-589CFA42160D}" type="presOf" srcId="{BB128C1F-39DB-CF48-AD82-1870713EB0E7}" destId="{D592CDCA-1315-DA4F-876A-8B848C711F53}" srcOrd="0" destOrd="0" presId="urn:microsoft.com/office/officeart/2005/8/layout/pyramid1"/>
    <dgm:cxn modelId="{32B1F02F-CAF4-C94E-A0A5-A24DEB49F8A3}" type="presOf" srcId="{632FF5E4-1A3E-264D-9B51-5A0409ABE28E}" destId="{FE8A1F02-B24A-984E-9533-878B9E02A1F9}" srcOrd="1" destOrd="0" presId="urn:microsoft.com/office/officeart/2005/8/layout/pyramid1"/>
    <dgm:cxn modelId="{C747F93D-56E3-C947-80B6-E62215723193}" type="presOf" srcId="{632FF5E4-1A3E-264D-9B51-5A0409ABE28E}" destId="{0901BBCE-747A-5A44-91A7-37D3E86429C1}" srcOrd="0" destOrd="0" presId="urn:microsoft.com/office/officeart/2005/8/layout/pyramid1"/>
    <dgm:cxn modelId="{290C5E4C-4A85-1E4F-A712-C1C00D18E87C}" srcId="{51C50CDA-0B42-E543-9BEA-DC49FDBD52BF}" destId="{BB128C1F-39DB-CF48-AD82-1870713EB0E7}" srcOrd="1" destOrd="0" parTransId="{E3A2C138-8FD8-0B42-A8EF-F7F94CDA4CC6}" sibTransId="{9BC51521-14EC-0542-B4E0-9F5FA3B684A1}"/>
    <dgm:cxn modelId="{DAD65D54-3A54-9C49-8D13-FE3B30F6549E}" srcId="{51C50CDA-0B42-E543-9BEA-DC49FDBD52BF}" destId="{B86631DD-1B45-824A-AB43-5CE0A78C0C94}" srcOrd="0" destOrd="0" parTransId="{C2DFCE43-8190-7342-89B4-3C03E7B46F32}" sibTransId="{CA143D68-97B6-1347-B083-302628368975}"/>
    <dgm:cxn modelId="{8B5EF461-7460-1B4E-8074-692E910B5E36}" type="presOf" srcId="{B06C356C-CEAC-7744-9F45-493AAB3E94D0}" destId="{C100DB21-D962-954E-9975-72C40C619FDF}" srcOrd="0" destOrd="0" presId="urn:microsoft.com/office/officeart/2005/8/layout/pyramid1"/>
    <dgm:cxn modelId="{A2388A76-3CAB-F54B-BB88-756937D5941E}" type="presOf" srcId="{B06C356C-CEAC-7744-9F45-493AAB3E94D0}" destId="{3F284C02-16BE-FE4F-B153-F6E7C4C501D6}" srcOrd="1" destOrd="0" presId="urn:microsoft.com/office/officeart/2005/8/layout/pyramid1"/>
    <dgm:cxn modelId="{ABF4447A-C761-ED4A-86DD-1970A4A21394}" type="presOf" srcId="{BB128C1F-39DB-CF48-AD82-1870713EB0E7}" destId="{6B91F166-DB82-5243-8B07-CE60F4848A75}" srcOrd="1" destOrd="0" presId="urn:microsoft.com/office/officeart/2005/8/layout/pyramid1"/>
    <dgm:cxn modelId="{D4E1598C-B106-BF4D-94F7-BA1247935FD6}" srcId="{51C50CDA-0B42-E543-9BEA-DC49FDBD52BF}" destId="{632FF5E4-1A3E-264D-9B51-5A0409ABE28E}" srcOrd="3" destOrd="0" parTransId="{FEDD4AC9-2984-F540-8923-408589C58739}" sibTransId="{98E9146C-2E39-BB40-8FD3-AA16DE276682}"/>
    <dgm:cxn modelId="{3E969BA7-D115-1243-9DA1-A66F6F3D351A}" type="presOf" srcId="{D443C785-321B-9347-9EA9-7A9833EEFC4D}" destId="{6E74D395-DBF4-324F-AA1F-86C71121898A}" srcOrd="0" destOrd="0" presId="urn:microsoft.com/office/officeart/2005/8/layout/pyramid1"/>
    <dgm:cxn modelId="{CCF936AE-675F-B947-8A66-BFDEE72ABD0E}" type="presOf" srcId="{B86631DD-1B45-824A-AB43-5CE0A78C0C94}" destId="{C5893695-D4C3-B444-AC39-6B68C97CFC92}" srcOrd="0" destOrd="0" presId="urn:microsoft.com/office/officeart/2005/8/layout/pyramid1"/>
    <dgm:cxn modelId="{6C7A2AB8-71C4-D947-B1C0-294AFAA98BB0}" type="presOf" srcId="{51C50CDA-0B42-E543-9BEA-DC49FDBD52BF}" destId="{5080D27E-DDE1-CD45-BA6E-52FEF04FB866}" srcOrd="0" destOrd="0" presId="urn:microsoft.com/office/officeart/2005/8/layout/pyramid1"/>
    <dgm:cxn modelId="{E09EDDE7-E39F-EE41-A828-CEA5E2647BC8}" srcId="{51C50CDA-0B42-E543-9BEA-DC49FDBD52BF}" destId="{D443C785-321B-9347-9EA9-7A9833EEFC4D}" srcOrd="2" destOrd="0" parTransId="{E45E871D-8C93-BB47-94E9-65DB4D79E3D3}" sibTransId="{C2E12A6C-AE3F-FC47-98CB-FDA76D0D429D}"/>
    <dgm:cxn modelId="{A4AB37EE-FEC3-5147-A4BA-7BE723536C77}" type="presOf" srcId="{B86631DD-1B45-824A-AB43-5CE0A78C0C94}" destId="{97BE1A83-D829-2849-A4C1-55AEB083A6D3}" srcOrd="1" destOrd="0" presId="urn:microsoft.com/office/officeart/2005/8/layout/pyramid1"/>
    <dgm:cxn modelId="{1B602AEF-D8F0-F94B-8788-07E643413FF8}" type="presOf" srcId="{D443C785-321B-9347-9EA9-7A9833EEFC4D}" destId="{8D63D194-D26C-4644-9FCB-C9701A241E00}" srcOrd="1" destOrd="0" presId="urn:microsoft.com/office/officeart/2005/8/layout/pyramid1"/>
    <dgm:cxn modelId="{911E46E5-865F-5849-8FAB-46167869B3B6}" type="presParOf" srcId="{5080D27E-DDE1-CD45-BA6E-52FEF04FB866}" destId="{4587EBDC-2164-2746-8059-0A591F023059}" srcOrd="0" destOrd="0" presId="urn:microsoft.com/office/officeart/2005/8/layout/pyramid1"/>
    <dgm:cxn modelId="{FFC2A4B9-965C-A847-82A2-45A60E8FCA8B}" type="presParOf" srcId="{4587EBDC-2164-2746-8059-0A591F023059}" destId="{C5893695-D4C3-B444-AC39-6B68C97CFC92}" srcOrd="0" destOrd="0" presId="urn:microsoft.com/office/officeart/2005/8/layout/pyramid1"/>
    <dgm:cxn modelId="{3C9126E9-ACB5-F545-8E04-99B60BDD401F}" type="presParOf" srcId="{4587EBDC-2164-2746-8059-0A591F023059}" destId="{97BE1A83-D829-2849-A4C1-55AEB083A6D3}" srcOrd="1" destOrd="0" presId="urn:microsoft.com/office/officeart/2005/8/layout/pyramid1"/>
    <dgm:cxn modelId="{D5E5B25C-823C-C844-B9C4-E087588CF359}" type="presParOf" srcId="{5080D27E-DDE1-CD45-BA6E-52FEF04FB866}" destId="{98E16A72-ED99-9F4B-93CA-E02D77317E83}" srcOrd="1" destOrd="0" presId="urn:microsoft.com/office/officeart/2005/8/layout/pyramid1"/>
    <dgm:cxn modelId="{392FD95E-87A7-234F-B5C3-8D41A6321A92}" type="presParOf" srcId="{98E16A72-ED99-9F4B-93CA-E02D77317E83}" destId="{D592CDCA-1315-DA4F-876A-8B848C711F53}" srcOrd="0" destOrd="0" presId="urn:microsoft.com/office/officeart/2005/8/layout/pyramid1"/>
    <dgm:cxn modelId="{686C4F79-0DCE-424C-9C0F-AD3608DBB755}" type="presParOf" srcId="{98E16A72-ED99-9F4B-93CA-E02D77317E83}" destId="{6B91F166-DB82-5243-8B07-CE60F4848A75}" srcOrd="1" destOrd="0" presId="urn:microsoft.com/office/officeart/2005/8/layout/pyramid1"/>
    <dgm:cxn modelId="{F5E4839E-400D-0949-AFCC-652A3355D103}" type="presParOf" srcId="{5080D27E-DDE1-CD45-BA6E-52FEF04FB866}" destId="{4155F0E7-73C6-FA49-9E2A-82D243C4C5DE}" srcOrd="2" destOrd="0" presId="urn:microsoft.com/office/officeart/2005/8/layout/pyramid1"/>
    <dgm:cxn modelId="{E7E23312-549C-7749-98E3-CC85304A2F77}" type="presParOf" srcId="{4155F0E7-73C6-FA49-9E2A-82D243C4C5DE}" destId="{6E74D395-DBF4-324F-AA1F-86C71121898A}" srcOrd="0" destOrd="0" presId="urn:microsoft.com/office/officeart/2005/8/layout/pyramid1"/>
    <dgm:cxn modelId="{AF80C0F8-CCA0-074E-B732-A8051BAA84F0}" type="presParOf" srcId="{4155F0E7-73C6-FA49-9E2A-82D243C4C5DE}" destId="{8D63D194-D26C-4644-9FCB-C9701A241E00}" srcOrd="1" destOrd="0" presId="urn:microsoft.com/office/officeart/2005/8/layout/pyramid1"/>
    <dgm:cxn modelId="{CC62AB9F-44A7-784F-92C8-12F549CBF07C}" type="presParOf" srcId="{5080D27E-DDE1-CD45-BA6E-52FEF04FB866}" destId="{80F28537-17FC-EB4A-88EB-C86E1E99A1BD}" srcOrd="3" destOrd="0" presId="urn:microsoft.com/office/officeart/2005/8/layout/pyramid1"/>
    <dgm:cxn modelId="{DF62C4BD-3C94-9C45-A004-87C32EABBF0C}" type="presParOf" srcId="{80F28537-17FC-EB4A-88EB-C86E1E99A1BD}" destId="{0901BBCE-747A-5A44-91A7-37D3E86429C1}" srcOrd="0" destOrd="0" presId="urn:microsoft.com/office/officeart/2005/8/layout/pyramid1"/>
    <dgm:cxn modelId="{ADB2DF69-69AC-714B-9698-3A90B94EE093}" type="presParOf" srcId="{80F28537-17FC-EB4A-88EB-C86E1E99A1BD}" destId="{FE8A1F02-B24A-984E-9533-878B9E02A1F9}" srcOrd="1" destOrd="0" presId="urn:microsoft.com/office/officeart/2005/8/layout/pyramid1"/>
    <dgm:cxn modelId="{46C25EEA-1A85-FE4D-9040-2C268B18E2B1}" type="presParOf" srcId="{5080D27E-DDE1-CD45-BA6E-52FEF04FB866}" destId="{21615B56-A0E4-4341-9CB6-8345FEBAD510}" srcOrd="4" destOrd="0" presId="urn:microsoft.com/office/officeart/2005/8/layout/pyramid1"/>
    <dgm:cxn modelId="{08FB9FCE-834D-554E-91E9-64D12CE520CF}" type="presParOf" srcId="{21615B56-A0E4-4341-9CB6-8345FEBAD510}" destId="{C100DB21-D962-954E-9975-72C40C619FDF}" srcOrd="0" destOrd="0" presId="urn:microsoft.com/office/officeart/2005/8/layout/pyramid1"/>
    <dgm:cxn modelId="{0798B51A-88BF-DD4B-96F6-F227AAC01095}" type="presParOf" srcId="{21615B56-A0E4-4341-9CB6-8345FEBAD510}" destId="{3F284C02-16BE-FE4F-B153-F6E7C4C501D6}" srcOrd="1" destOrd="0" presId="urn:microsoft.com/office/officeart/2005/8/layout/pyramid1"/>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B06074-ED64-E344-A16F-058D0CDBFB1B}"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lang="en-GB"/>
        </a:p>
      </dgm:t>
    </dgm:pt>
    <dgm:pt modelId="{8A4C85BE-A77D-EC48-9C4C-1C2A92225678}">
      <dgm:prSet phldrT="[Text]" custT="1"/>
      <dgm:spPr/>
      <dgm:t>
        <a:bodyPr/>
        <a:lstStyle/>
        <a:p>
          <a:pPr>
            <a:buNone/>
          </a:pPr>
          <a:endParaRPr lang="en-GB" sz="1600" dirty="0"/>
        </a:p>
      </dgm:t>
    </dgm:pt>
    <dgm:pt modelId="{059D0F2C-8F71-2647-BE1B-7B958D9CB66C}" type="parTrans" cxnId="{2D29C4AE-7951-2941-B55B-3C0B253D741C}">
      <dgm:prSet/>
      <dgm:spPr/>
      <dgm:t>
        <a:bodyPr/>
        <a:lstStyle/>
        <a:p>
          <a:endParaRPr lang="en-GB"/>
        </a:p>
      </dgm:t>
    </dgm:pt>
    <dgm:pt modelId="{3B548EF3-59F9-1D43-8E13-47EE5CD80114}" type="sibTrans" cxnId="{2D29C4AE-7951-2941-B55B-3C0B253D741C}">
      <dgm:prSet/>
      <dgm:spPr/>
      <dgm:t>
        <a:bodyPr/>
        <a:lstStyle/>
        <a:p>
          <a:endParaRPr lang="en-GB"/>
        </a:p>
      </dgm:t>
    </dgm:pt>
    <dgm:pt modelId="{81DDF4DE-4505-5C45-90D2-64D8149FA955}">
      <dgm:prSet phldrT="[Text]"/>
      <dgm:spPr/>
      <dgm:t>
        <a:bodyPr/>
        <a:lstStyle/>
        <a:p>
          <a:r>
            <a:rPr lang="en-GB" dirty="0"/>
            <a:t> </a:t>
          </a:r>
        </a:p>
      </dgm:t>
    </dgm:pt>
    <dgm:pt modelId="{7CCE69DA-7E49-1341-A576-86F77F2988F9}" type="parTrans" cxnId="{8C6908B7-09E2-4740-ADC9-9F3ECF71CE02}">
      <dgm:prSet/>
      <dgm:spPr/>
      <dgm:t>
        <a:bodyPr/>
        <a:lstStyle/>
        <a:p>
          <a:endParaRPr lang="en-GB"/>
        </a:p>
      </dgm:t>
    </dgm:pt>
    <dgm:pt modelId="{8DB035DB-CDF9-3146-A686-A8D1EC0D564B}" type="sibTrans" cxnId="{8C6908B7-09E2-4740-ADC9-9F3ECF71CE02}">
      <dgm:prSet/>
      <dgm:spPr/>
      <dgm:t>
        <a:bodyPr/>
        <a:lstStyle/>
        <a:p>
          <a:endParaRPr lang="en-GB"/>
        </a:p>
      </dgm:t>
    </dgm:pt>
    <dgm:pt modelId="{9E36686B-E52E-5046-BEA6-8348EC9EF070}">
      <dgm:prSet phldrT="[Text]" custT="1"/>
      <dgm:spPr/>
      <dgm:t>
        <a:bodyPr/>
        <a:lstStyle/>
        <a:p>
          <a:pPr>
            <a:buNone/>
          </a:pPr>
          <a:endParaRPr lang="en-GB" sz="1600" dirty="0"/>
        </a:p>
      </dgm:t>
    </dgm:pt>
    <dgm:pt modelId="{DC63815D-E20D-C146-A2C6-404E32730686}" type="parTrans" cxnId="{CA1357BE-A960-9A47-8E34-C68860B9F6C5}">
      <dgm:prSet/>
      <dgm:spPr/>
      <dgm:t>
        <a:bodyPr/>
        <a:lstStyle/>
        <a:p>
          <a:endParaRPr lang="en-GB"/>
        </a:p>
      </dgm:t>
    </dgm:pt>
    <dgm:pt modelId="{E53A19D3-A585-2047-92F1-1EBB8CD2AAE2}" type="sibTrans" cxnId="{CA1357BE-A960-9A47-8E34-C68860B9F6C5}">
      <dgm:prSet/>
      <dgm:spPr/>
      <dgm:t>
        <a:bodyPr/>
        <a:lstStyle/>
        <a:p>
          <a:endParaRPr lang="en-GB"/>
        </a:p>
      </dgm:t>
    </dgm:pt>
    <dgm:pt modelId="{F3C67D30-2AFF-C648-88D4-48AD1B1F8A14}">
      <dgm:prSet phldrT="[Text]"/>
      <dgm:spPr/>
      <dgm:t>
        <a:bodyPr/>
        <a:lstStyle/>
        <a:p>
          <a:r>
            <a:rPr lang="en-GB" dirty="0"/>
            <a:t> </a:t>
          </a:r>
        </a:p>
      </dgm:t>
    </dgm:pt>
    <dgm:pt modelId="{27515DE7-E16F-4748-989C-762EA857631C}" type="parTrans" cxnId="{30A0AB8D-9B06-9D4C-9F03-767E7B8EEA71}">
      <dgm:prSet/>
      <dgm:spPr/>
      <dgm:t>
        <a:bodyPr/>
        <a:lstStyle/>
        <a:p>
          <a:endParaRPr lang="en-GB"/>
        </a:p>
      </dgm:t>
    </dgm:pt>
    <dgm:pt modelId="{E6620A21-2DA2-2C44-8198-A45AFF1C47D2}" type="sibTrans" cxnId="{30A0AB8D-9B06-9D4C-9F03-767E7B8EEA71}">
      <dgm:prSet/>
      <dgm:spPr/>
      <dgm:t>
        <a:bodyPr/>
        <a:lstStyle/>
        <a:p>
          <a:endParaRPr lang="en-GB"/>
        </a:p>
      </dgm:t>
    </dgm:pt>
    <dgm:pt modelId="{7F8D3339-BC20-BA4D-B640-9A96BE730A1D}">
      <dgm:prSet phldrT="[Text]" custT="1"/>
      <dgm:spPr/>
      <dgm:t>
        <a:bodyPr/>
        <a:lstStyle/>
        <a:p>
          <a:pPr>
            <a:buNone/>
          </a:pPr>
          <a:endParaRPr lang="en-GB" sz="1600" dirty="0"/>
        </a:p>
      </dgm:t>
    </dgm:pt>
    <dgm:pt modelId="{B376B9FE-258A-FC45-AF26-D683ECAA9564}" type="parTrans" cxnId="{C53AEF46-E556-924B-B535-72496636CED2}">
      <dgm:prSet/>
      <dgm:spPr/>
      <dgm:t>
        <a:bodyPr/>
        <a:lstStyle/>
        <a:p>
          <a:endParaRPr lang="en-GB"/>
        </a:p>
      </dgm:t>
    </dgm:pt>
    <dgm:pt modelId="{0FFCAA4B-21D9-A247-9F49-46A1DF8FF1A5}" type="sibTrans" cxnId="{C53AEF46-E556-924B-B535-72496636CED2}">
      <dgm:prSet/>
      <dgm:spPr/>
      <dgm:t>
        <a:bodyPr/>
        <a:lstStyle/>
        <a:p>
          <a:endParaRPr lang="en-GB"/>
        </a:p>
      </dgm:t>
    </dgm:pt>
    <dgm:pt modelId="{D83A0ED9-7B88-6A4E-A234-63C3CD58BB20}">
      <dgm:prSet phldrT="[Text]"/>
      <dgm:spPr/>
      <dgm:t>
        <a:bodyPr/>
        <a:lstStyle/>
        <a:p>
          <a:r>
            <a:rPr lang="en-GB" dirty="0"/>
            <a:t> </a:t>
          </a:r>
        </a:p>
      </dgm:t>
    </dgm:pt>
    <dgm:pt modelId="{91308826-2456-3049-89AF-474C91E3C5D1}" type="sibTrans" cxnId="{4D9201BC-6EF1-E944-9832-DA5CDD94FEFA}">
      <dgm:prSet/>
      <dgm:spPr/>
      <dgm:t>
        <a:bodyPr/>
        <a:lstStyle/>
        <a:p>
          <a:endParaRPr lang="en-GB"/>
        </a:p>
      </dgm:t>
    </dgm:pt>
    <dgm:pt modelId="{B93D0511-ED2E-1145-8864-B0443B037786}" type="parTrans" cxnId="{4D9201BC-6EF1-E944-9832-DA5CDD94FEFA}">
      <dgm:prSet/>
      <dgm:spPr/>
      <dgm:t>
        <a:bodyPr/>
        <a:lstStyle/>
        <a:p>
          <a:endParaRPr lang="en-GB"/>
        </a:p>
      </dgm:t>
    </dgm:pt>
    <dgm:pt modelId="{B6AEEA02-E85D-7546-8F14-BCED069BAA21}" type="pres">
      <dgm:prSet presAssocID="{1BB06074-ED64-E344-A16F-058D0CDBFB1B}" presName="linearFlow" presStyleCnt="0">
        <dgm:presLayoutVars>
          <dgm:dir/>
          <dgm:animLvl val="lvl"/>
          <dgm:resizeHandles val="exact"/>
        </dgm:presLayoutVars>
      </dgm:prSet>
      <dgm:spPr/>
    </dgm:pt>
    <dgm:pt modelId="{1D00C6FB-A392-9E49-864E-5C90FF7D2FD0}" type="pres">
      <dgm:prSet presAssocID="{D83A0ED9-7B88-6A4E-A234-63C3CD58BB20}" presName="composite" presStyleCnt="0"/>
      <dgm:spPr/>
    </dgm:pt>
    <dgm:pt modelId="{4B0B41B1-4041-D545-AAAB-DA11F7154CCF}" type="pres">
      <dgm:prSet presAssocID="{D83A0ED9-7B88-6A4E-A234-63C3CD58BB20}" presName="parentText" presStyleLbl="alignNode1" presStyleIdx="0" presStyleCnt="3">
        <dgm:presLayoutVars>
          <dgm:chMax val="1"/>
          <dgm:bulletEnabled val="1"/>
        </dgm:presLayoutVars>
      </dgm:prSet>
      <dgm:spPr/>
    </dgm:pt>
    <dgm:pt modelId="{70ED2DC0-9DFB-C14A-B59B-4905235C8CC8}" type="pres">
      <dgm:prSet presAssocID="{D83A0ED9-7B88-6A4E-A234-63C3CD58BB20}" presName="descendantText" presStyleLbl="alignAcc1" presStyleIdx="0" presStyleCnt="3">
        <dgm:presLayoutVars>
          <dgm:bulletEnabled val="1"/>
        </dgm:presLayoutVars>
      </dgm:prSet>
      <dgm:spPr/>
    </dgm:pt>
    <dgm:pt modelId="{CB17525A-8765-9A4F-ACBF-C11F02C1BA82}" type="pres">
      <dgm:prSet presAssocID="{91308826-2456-3049-89AF-474C91E3C5D1}" presName="sp" presStyleCnt="0"/>
      <dgm:spPr/>
    </dgm:pt>
    <dgm:pt modelId="{8C42108D-5AA5-A843-A870-D8D217B29D82}" type="pres">
      <dgm:prSet presAssocID="{81DDF4DE-4505-5C45-90D2-64D8149FA955}" presName="composite" presStyleCnt="0"/>
      <dgm:spPr/>
    </dgm:pt>
    <dgm:pt modelId="{2D7713EF-6EA7-4147-93DF-470D7A8E8014}" type="pres">
      <dgm:prSet presAssocID="{81DDF4DE-4505-5C45-90D2-64D8149FA955}" presName="parentText" presStyleLbl="alignNode1" presStyleIdx="1" presStyleCnt="3">
        <dgm:presLayoutVars>
          <dgm:chMax val="1"/>
          <dgm:bulletEnabled val="1"/>
        </dgm:presLayoutVars>
      </dgm:prSet>
      <dgm:spPr/>
    </dgm:pt>
    <dgm:pt modelId="{E0E9D045-7EA3-4F43-84EF-0B29F8946B5C}" type="pres">
      <dgm:prSet presAssocID="{81DDF4DE-4505-5C45-90D2-64D8149FA955}" presName="descendantText" presStyleLbl="alignAcc1" presStyleIdx="1" presStyleCnt="3">
        <dgm:presLayoutVars>
          <dgm:bulletEnabled val="1"/>
        </dgm:presLayoutVars>
      </dgm:prSet>
      <dgm:spPr/>
    </dgm:pt>
    <dgm:pt modelId="{DF74C37A-5246-2449-8776-74515CBDDC32}" type="pres">
      <dgm:prSet presAssocID="{8DB035DB-CDF9-3146-A686-A8D1EC0D564B}" presName="sp" presStyleCnt="0"/>
      <dgm:spPr/>
    </dgm:pt>
    <dgm:pt modelId="{717CA93D-E95F-A04C-973E-2DA83305B16D}" type="pres">
      <dgm:prSet presAssocID="{F3C67D30-2AFF-C648-88D4-48AD1B1F8A14}" presName="composite" presStyleCnt="0"/>
      <dgm:spPr/>
    </dgm:pt>
    <dgm:pt modelId="{FF6CAEB3-7609-8344-8662-7116EE2F0574}" type="pres">
      <dgm:prSet presAssocID="{F3C67D30-2AFF-C648-88D4-48AD1B1F8A14}" presName="parentText" presStyleLbl="alignNode1" presStyleIdx="2" presStyleCnt="3">
        <dgm:presLayoutVars>
          <dgm:chMax val="1"/>
          <dgm:bulletEnabled val="1"/>
        </dgm:presLayoutVars>
      </dgm:prSet>
      <dgm:spPr/>
    </dgm:pt>
    <dgm:pt modelId="{5DB44D72-119C-BA49-8D70-1A735B95F735}" type="pres">
      <dgm:prSet presAssocID="{F3C67D30-2AFF-C648-88D4-48AD1B1F8A14}" presName="descendantText" presStyleLbl="alignAcc1" presStyleIdx="2" presStyleCnt="3">
        <dgm:presLayoutVars>
          <dgm:bulletEnabled val="1"/>
        </dgm:presLayoutVars>
      </dgm:prSet>
      <dgm:spPr/>
    </dgm:pt>
  </dgm:ptLst>
  <dgm:cxnLst>
    <dgm:cxn modelId="{7CBAEA14-C639-BF46-99F0-24B6D4FE20AF}" type="presOf" srcId="{D83A0ED9-7B88-6A4E-A234-63C3CD58BB20}" destId="{4B0B41B1-4041-D545-AAAB-DA11F7154CCF}" srcOrd="0" destOrd="0" presId="urn:microsoft.com/office/officeart/2005/8/layout/chevron2"/>
    <dgm:cxn modelId="{B7E88D45-B9C1-4948-8610-F3734F419427}" type="presOf" srcId="{F3C67D30-2AFF-C648-88D4-48AD1B1F8A14}" destId="{FF6CAEB3-7609-8344-8662-7116EE2F0574}" srcOrd="0" destOrd="0" presId="urn:microsoft.com/office/officeart/2005/8/layout/chevron2"/>
    <dgm:cxn modelId="{C53AEF46-E556-924B-B535-72496636CED2}" srcId="{F3C67D30-2AFF-C648-88D4-48AD1B1F8A14}" destId="{7F8D3339-BC20-BA4D-B640-9A96BE730A1D}" srcOrd="0" destOrd="0" parTransId="{B376B9FE-258A-FC45-AF26-D683ECAA9564}" sibTransId="{0FFCAA4B-21D9-A247-9F49-46A1DF8FF1A5}"/>
    <dgm:cxn modelId="{BA8D9B4D-8D01-564C-A141-F16B56E16B16}" type="presOf" srcId="{9E36686B-E52E-5046-BEA6-8348EC9EF070}" destId="{E0E9D045-7EA3-4F43-84EF-0B29F8946B5C}" srcOrd="0" destOrd="0" presId="urn:microsoft.com/office/officeart/2005/8/layout/chevron2"/>
    <dgm:cxn modelId="{30A0AB8D-9B06-9D4C-9F03-767E7B8EEA71}" srcId="{1BB06074-ED64-E344-A16F-058D0CDBFB1B}" destId="{F3C67D30-2AFF-C648-88D4-48AD1B1F8A14}" srcOrd="2" destOrd="0" parTransId="{27515DE7-E16F-4748-989C-762EA857631C}" sibTransId="{E6620A21-2DA2-2C44-8198-A45AFF1C47D2}"/>
    <dgm:cxn modelId="{8A693BA1-80F4-AC41-8631-866AD993301E}" type="presOf" srcId="{7F8D3339-BC20-BA4D-B640-9A96BE730A1D}" destId="{5DB44D72-119C-BA49-8D70-1A735B95F735}" srcOrd="0" destOrd="0" presId="urn:microsoft.com/office/officeart/2005/8/layout/chevron2"/>
    <dgm:cxn modelId="{2D29C4AE-7951-2941-B55B-3C0B253D741C}" srcId="{D83A0ED9-7B88-6A4E-A234-63C3CD58BB20}" destId="{8A4C85BE-A77D-EC48-9C4C-1C2A92225678}" srcOrd="0" destOrd="0" parTransId="{059D0F2C-8F71-2647-BE1B-7B958D9CB66C}" sibTransId="{3B548EF3-59F9-1D43-8E13-47EE5CD80114}"/>
    <dgm:cxn modelId="{8C6908B7-09E2-4740-ADC9-9F3ECF71CE02}" srcId="{1BB06074-ED64-E344-A16F-058D0CDBFB1B}" destId="{81DDF4DE-4505-5C45-90D2-64D8149FA955}" srcOrd="1" destOrd="0" parTransId="{7CCE69DA-7E49-1341-A576-86F77F2988F9}" sibTransId="{8DB035DB-CDF9-3146-A686-A8D1EC0D564B}"/>
    <dgm:cxn modelId="{4D9201BC-6EF1-E944-9832-DA5CDD94FEFA}" srcId="{1BB06074-ED64-E344-A16F-058D0CDBFB1B}" destId="{D83A0ED9-7B88-6A4E-A234-63C3CD58BB20}" srcOrd="0" destOrd="0" parTransId="{B93D0511-ED2E-1145-8864-B0443B037786}" sibTransId="{91308826-2456-3049-89AF-474C91E3C5D1}"/>
    <dgm:cxn modelId="{CA1357BE-A960-9A47-8E34-C68860B9F6C5}" srcId="{81DDF4DE-4505-5C45-90D2-64D8149FA955}" destId="{9E36686B-E52E-5046-BEA6-8348EC9EF070}" srcOrd="0" destOrd="0" parTransId="{DC63815D-E20D-C146-A2C6-404E32730686}" sibTransId="{E53A19D3-A585-2047-92F1-1EBB8CD2AAE2}"/>
    <dgm:cxn modelId="{83C8B8C0-CA78-A14D-962F-92DF240A9A11}" type="presOf" srcId="{8A4C85BE-A77D-EC48-9C4C-1C2A92225678}" destId="{70ED2DC0-9DFB-C14A-B59B-4905235C8CC8}" srcOrd="0" destOrd="0" presId="urn:microsoft.com/office/officeart/2005/8/layout/chevron2"/>
    <dgm:cxn modelId="{6195C3C3-B2E0-754D-9EC8-F0982C130AF8}" type="presOf" srcId="{81DDF4DE-4505-5C45-90D2-64D8149FA955}" destId="{2D7713EF-6EA7-4147-93DF-470D7A8E8014}" srcOrd="0" destOrd="0" presId="urn:microsoft.com/office/officeart/2005/8/layout/chevron2"/>
    <dgm:cxn modelId="{6F0915F3-5FA9-6040-A342-372B26470858}" type="presOf" srcId="{1BB06074-ED64-E344-A16F-058D0CDBFB1B}" destId="{B6AEEA02-E85D-7546-8F14-BCED069BAA21}" srcOrd="0" destOrd="0" presId="urn:microsoft.com/office/officeart/2005/8/layout/chevron2"/>
    <dgm:cxn modelId="{24BBB97D-EF8E-414D-97D6-BDC81C786D1B}" type="presParOf" srcId="{B6AEEA02-E85D-7546-8F14-BCED069BAA21}" destId="{1D00C6FB-A392-9E49-864E-5C90FF7D2FD0}" srcOrd="0" destOrd="0" presId="urn:microsoft.com/office/officeart/2005/8/layout/chevron2"/>
    <dgm:cxn modelId="{4BBCE236-0A60-0843-AF4E-0F9DDFD13A6A}" type="presParOf" srcId="{1D00C6FB-A392-9E49-864E-5C90FF7D2FD0}" destId="{4B0B41B1-4041-D545-AAAB-DA11F7154CCF}" srcOrd="0" destOrd="0" presId="urn:microsoft.com/office/officeart/2005/8/layout/chevron2"/>
    <dgm:cxn modelId="{F1488934-BE7E-9447-8BC2-2AD0E93DB7EA}" type="presParOf" srcId="{1D00C6FB-A392-9E49-864E-5C90FF7D2FD0}" destId="{70ED2DC0-9DFB-C14A-B59B-4905235C8CC8}" srcOrd="1" destOrd="0" presId="urn:microsoft.com/office/officeart/2005/8/layout/chevron2"/>
    <dgm:cxn modelId="{16BA4D7D-3767-C143-B476-715914848F67}" type="presParOf" srcId="{B6AEEA02-E85D-7546-8F14-BCED069BAA21}" destId="{CB17525A-8765-9A4F-ACBF-C11F02C1BA82}" srcOrd="1" destOrd="0" presId="urn:microsoft.com/office/officeart/2005/8/layout/chevron2"/>
    <dgm:cxn modelId="{62BD093B-3CE4-FF48-A17F-6C1126526C13}" type="presParOf" srcId="{B6AEEA02-E85D-7546-8F14-BCED069BAA21}" destId="{8C42108D-5AA5-A843-A870-D8D217B29D82}" srcOrd="2" destOrd="0" presId="urn:microsoft.com/office/officeart/2005/8/layout/chevron2"/>
    <dgm:cxn modelId="{4805BEAD-67E5-A048-A3AD-39FBFE687727}" type="presParOf" srcId="{8C42108D-5AA5-A843-A870-D8D217B29D82}" destId="{2D7713EF-6EA7-4147-93DF-470D7A8E8014}" srcOrd="0" destOrd="0" presId="urn:microsoft.com/office/officeart/2005/8/layout/chevron2"/>
    <dgm:cxn modelId="{33AAEFF0-B623-4E42-89A4-5BEFCA3D7CE0}" type="presParOf" srcId="{8C42108D-5AA5-A843-A870-D8D217B29D82}" destId="{E0E9D045-7EA3-4F43-84EF-0B29F8946B5C}" srcOrd="1" destOrd="0" presId="urn:microsoft.com/office/officeart/2005/8/layout/chevron2"/>
    <dgm:cxn modelId="{71E4398A-A621-5647-A79E-B1D0C7C3DE36}" type="presParOf" srcId="{B6AEEA02-E85D-7546-8F14-BCED069BAA21}" destId="{DF74C37A-5246-2449-8776-74515CBDDC32}" srcOrd="3" destOrd="0" presId="urn:microsoft.com/office/officeart/2005/8/layout/chevron2"/>
    <dgm:cxn modelId="{1203995A-E560-E74D-8A3E-634D35FBDA1C}" type="presParOf" srcId="{B6AEEA02-E85D-7546-8F14-BCED069BAA21}" destId="{717CA93D-E95F-A04C-973E-2DA83305B16D}" srcOrd="4" destOrd="0" presId="urn:microsoft.com/office/officeart/2005/8/layout/chevron2"/>
    <dgm:cxn modelId="{05526475-FFCF-A54F-AE4A-5677228B578B}" type="presParOf" srcId="{717CA93D-E95F-A04C-973E-2DA83305B16D}" destId="{FF6CAEB3-7609-8344-8662-7116EE2F0574}" srcOrd="0" destOrd="0" presId="urn:microsoft.com/office/officeart/2005/8/layout/chevron2"/>
    <dgm:cxn modelId="{9CE4BDBA-B1B1-3F4D-AE99-E02D776FAC0A}" type="presParOf" srcId="{717CA93D-E95F-A04C-973E-2DA83305B16D}" destId="{5DB44D72-119C-BA49-8D70-1A735B95F73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05292-A492-6346-A106-895E34467A78}">
      <dsp:nvSpPr>
        <dsp:cNvPr id="0" name=""/>
        <dsp:cNvSpPr/>
      </dsp:nvSpPr>
      <dsp:spPr>
        <a:xfrm>
          <a:off x="0" y="2845"/>
          <a:ext cx="6900512" cy="18352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What was ‘Mandate Palestine’?</a:t>
          </a:r>
        </a:p>
        <a:p>
          <a:pPr marL="0" lvl="0" indent="0" algn="l" defTabSz="1066800">
            <a:lnSpc>
              <a:spcPct val="90000"/>
            </a:lnSpc>
            <a:spcBef>
              <a:spcPct val="0"/>
            </a:spcBef>
            <a:spcAft>
              <a:spcPct val="35000"/>
            </a:spcAft>
            <a:buNone/>
          </a:pPr>
          <a:endParaRPr lang="en-GB" sz="2400" b="1" kern="1200" dirty="0"/>
        </a:p>
        <a:p>
          <a:pPr marL="0" lvl="0" indent="0" algn="l" defTabSz="1066800">
            <a:lnSpc>
              <a:spcPct val="90000"/>
            </a:lnSpc>
            <a:spcBef>
              <a:spcPct val="0"/>
            </a:spcBef>
            <a:spcAft>
              <a:spcPct val="35000"/>
            </a:spcAft>
            <a:buNone/>
          </a:pPr>
          <a:endParaRPr lang="en-US" sz="3200" b="1" kern="1200" dirty="0"/>
        </a:p>
      </dsp:txBody>
      <dsp:txXfrm>
        <a:off x="89588" y="92433"/>
        <a:ext cx="6721336" cy="1656038"/>
      </dsp:txXfrm>
    </dsp:sp>
    <dsp:sp modelId="{871A4FE7-82BC-1F47-B92E-98F736C2B9EA}">
      <dsp:nvSpPr>
        <dsp:cNvPr id="0" name=""/>
        <dsp:cNvSpPr/>
      </dsp:nvSpPr>
      <dsp:spPr>
        <a:xfrm>
          <a:off x="0" y="1850463"/>
          <a:ext cx="6900512" cy="1835214"/>
        </a:xfrm>
        <a:prstGeom prst="round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Why was there a Mandate for Palestine?</a:t>
          </a:r>
        </a:p>
        <a:p>
          <a:pPr marL="0" lvl="0" indent="0" algn="l" defTabSz="1066800">
            <a:lnSpc>
              <a:spcPct val="90000"/>
            </a:lnSpc>
            <a:spcBef>
              <a:spcPct val="0"/>
            </a:spcBef>
            <a:spcAft>
              <a:spcPct val="35000"/>
            </a:spcAft>
            <a:buNone/>
          </a:pPr>
          <a:endParaRPr lang="en-GB" sz="3200" b="1" kern="1200" dirty="0"/>
        </a:p>
        <a:p>
          <a:pPr marL="0" lvl="0" indent="0" algn="l" defTabSz="1066800">
            <a:lnSpc>
              <a:spcPct val="90000"/>
            </a:lnSpc>
            <a:spcBef>
              <a:spcPct val="0"/>
            </a:spcBef>
            <a:spcAft>
              <a:spcPct val="35000"/>
            </a:spcAft>
            <a:buNone/>
          </a:pPr>
          <a:endParaRPr lang="en-US" sz="3200" b="1" kern="1200" dirty="0"/>
        </a:p>
      </dsp:txBody>
      <dsp:txXfrm>
        <a:off x="89588" y="1940051"/>
        <a:ext cx="6721336" cy="1656038"/>
      </dsp:txXfrm>
    </dsp:sp>
    <dsp:sp modelId="{7F15639F-9F86-9A40-86AF-6A31CF401EEC}">
      <dsp:nvSpPr>
        <dsp:cNvPr id="0" name=""/>
        <dsp:cNvSpPr/>
      </dsp:nvSpPr>
      <dsp:spPr>
        <a:xfrm>
          <a:off x="0" y="3698080"/>
          <a:ext cx="6900512" cy="1835214"/>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b="1" kern="1200" dirty="0"/>
            <a:t>How long did Britain govern Palestine for?</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2800" b="1"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en-GB" sz="2800" b="1" kern="1200" dirty="0"/>
        </a:p>
        <a:p>
          <a:pPr marL="0" lvl="0" algn="l" defTabSz="711200">
            <a:lnSpc>
              <a:spcPct val="90000"/>
            </a:lnSpc>
            <a:spcBef>
              <a:spcPct val="0"/>
            </a:spcBef>
            <a:spcAft>
              <a:spcPct val="35000"/>
            </a:spcAft>
            <a:buNone/>
          </a:pPr>
          <a:endParaRPr lang="en-GB" sz="3200" kern="1200" dirty="0"/>
        </a:p>
      </dsp:txBody>
      <dsp:txXfrm>
        <a:off x="89588" y="3787668"/>
        <a:ext cx="6721336" cy="1656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AAE9E-8570-D34D-8C5B-34B1AE0BC045}">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Arab Executive</a:t>
          </a:r>
        </a:p>
      </dsp:txBody>
      <dsp:txXfrm>
        <a:off x="402550" y="1992"/>
        <a:ext cx="3034531" cy="1820718"/>
      </dsp:txXfrm>
    </dsp:sp>
    <dsp:sp modelId="{45B940F3-40ED-A349-B853-C26EEB4730AD}">
      <dsp:nvSpPr>
        <dsp:cNvPr id="0" name=""/>
        <dsp:cNvSpPr/>
      </dsp:nvSpPr>
      <dsp:spPr>
        <a:xfrm>
          <a:off x="3740534" y="1992"/>
          <a:ext cx="3034531" cy="1820718"/>
        </a:xfrm>
        <a:prstGeom prst="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t>Jewish Agency</a:t>
          </a:r>
        </a:p>
      </dsp:txBody>
      <dsp:txXfrm>
        <a:off x="3740534" y="1992"/>
        <a:ext cx="3034531" cy="1820718"/>
      </dsp:txXfrm>
    </dsp:sp>
    <dsp:sp modelId="{C6362DBE-FDAE-5842-81F2-565A6463A4A8}">
      <dsp:nvSpPr>
        <dsp:cNvPr id="0" name=""/>
        <dsp:cNvSpPr/>
      </dsp:nvSpPr>
      <dsp:spPr>
        <a:xfrm>
          <a:off x="7078518" y="1992"/>
          <a:ext cx="3034531" cy="1820718"/>
        </a:xfrm>
        <a:prstGeom prst="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t>Jewish National Council</a:t>
          </a:r>
        </a:p>
      </dsp:txBody>
      <dsp:txXfrm>
        <a:off x="7078518" y="1992"/>
        <a:ext cx="3034531" cy="1820718"/>
      </dsp:txXfrm>
    </dsp:sp>
    <dsp:sp modelId="{1066BC50-94C2-0942-9A48-0C4E5EFA3B20}">
      <dsp:nvSpPr>
        <dsp:cNvPr id="0" name=""/>
        <dsp:cNvSpPr/>
      </dsp:nvSpPr>
      <dsp:spPr>
        <a:xfrm>
          <a:off x="2071542" y="2126164"/>
          <a:ext cx="3034531" cy="1820718"/>
        </a:xfrm>
        <a:prstGeom prst="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t>Yishuv</a:t>
          </a:r>
        </a:p>
      </dsp:txBody>
      <dsp:txXfrm>
        <a:off x="2071542" y="2126164"/>
        <a:ext cx="3034531" cy="1820718"/>
      </dsp:txXfrm>
    </dsp:sp>
    <dsp:sp modelId="{ED5A9DE8-9700-374B-9831-529C91FC9E65}">
      <dsp:nvSpPr>
        <dsp:cNvPr id="0" name=""/>
        <dsp:cNvSpPr/>
      </dsp:nvSpPr>
      <dsp:spPr>
        <a:xfrm>
          <a:off x="5409526" y="2126164"/>
          <a:ext cx="3034531" cy="1820718"/>
        </a:xfrm>
        <a:prstGeom prst="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t>Arab Revolt of 1936-1939</a:t>
          </a:r>
        </a:p>
      </dsp:txBody>
      <dsp:txXfrm>
        <a:off x="5409526" y="2126164"/>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AAE9E-8570-D34D-8C5B-34B1AE0BC045}">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Arab Executive</a:t>
          </a:r>
        </a:p>
        <a:p>
          <a:pPr marL="0" lvl="0" indent="0" algn="ctr" defTabSz="800100">
            <a:lnSpc>
              <a:spcPct val="90000"/>
            </a:lnSpc>
            <a:spcBef>
              <a:spcPct val="0"/>
            </a:spcBef>
            <a:spcAft>
              <a:spcPct val="35000"/>
            </a:spcAft>
            <a:buNone/>
          </a:pPr>
          <a:r>
            <a:rPr lang="en-US" sz="1800" kern="1200" dirty="0"/>
            <a:t> the main Palestinian nationalist group in 1920s Mandate Palestine</a:t>
          </a:r>
        </a:p>
      </dsp:txBody>
      <dsp:txXfrm>
        <a:off x="402550" y="1992"/>
        <a:ext cx="3034531" cy="1820718"/>
      </dsp:txXfrm>
    </dsp:sp>
    <dsp:sp modelId="{45B940F3-40ED-A349-B853-C26EEB4730AD}">
      <dsp:nvSpPr>
        <dsp:cNvPr id="0" name=""/>
        <dsp:cNvSpPr/>
      </dsp:nvSpPr>
      <dsp:spPr>
        <a:xfrm>
          <a:off x="3740534" y="1992"/>
          <a:ext cx="3034531" cy="1820718"/>
        </a:xfrm>
        <a:prstGeom prst="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Jewish Agency </a:t>
          </a:r>
        </a:p>
        <a:p>
          <a:pPr marL="0" lvl="0" indent="0" algn="ctr" defTabSz="800100">
            <a:lnSpc>
              <a:spcPct val="90000"/>
            </a:lnSpc>
            <a:spcBef>
              <a:spcPct val="0"/>
            </a:spcBef>
            <a:spcAft>
              <a:spcPct val="35000"/>
            </a:spcAft>
            <a:buNone/>
          </a:pPr>
          <a:r>
            <a:rPr lang="en-GB" sz="1800" kern="1200" dirty="0"/>
            <a:t>a branch of the World Zionist Organisation, established in 1929</a:t>
          </a:r>
        </a:p>
      </dsp:txBody>
      <dsp:txXfrm>
        <a:off x="3740534" y="1992"/>
        <a:ext cx="3034531" cy="1820718"/>
      </dsp:txXfrm>
    </dsp:sp>
    <dsp:sp modelId="{C6362DBE-FDAE-5842-81F2-565A6463A4A8}">
      <dsp:nvSpPr>
        <dsp:cNvPr id="0" name=""/>
        <dsp:cNvSpPr/>
      </dsp:nvSpPr>
      <dsp:spPr>
        <a:xfrm>
          <a:off x="7078518" y="1992"/>
          <a:ext cx="3034531" cy="1820718"/>
        </a:xfrm>
        <a:prstGeom prst="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Jewish National Council</a:t>
          </a:r>
        </a:p>
        <a:p>
          <a:pPr marL="0" lvl="0" indent="0" algn="ctr" defTabSz="800100">
            <a:lnSpc>
              <a:spcPct val="90000"/>
            </a:lnSpc>
            <a:spcBef>
              <a:spcPct val="0"/>
            </a:spcBef>
            <a:spcAft>
              <a:spcPct val="35000"/>
            </a:spcAft>
            <a:buNone/>
          </a:pPr>
          <a:r>
            <a:rPr lang="en-GB" sz="1800" kern="1200" dirty="0"/>
            <a:t>the main organisation concerning Jewish welfare, education, local government and security in Mandate Palestine</a:t>
          </a:r>
        </a:p>
      </dsp:txBody>
      <dsp:txXfrm>
        <a:off x="7078518" y="1992"/>
        <a:ext cx="3034531" cy="1820718"/>
      </dsp:txXfrm>
    </dsp:sp>
    <dsp:sp modelId="{1066BC50-94C2-0942-9A48-0C4E5EFA3B20}">
      <dsp:nvSpPr>
        <dsp:cNvPr id="0" name=""/>
        <dsp:cNvSpPr/>
      </dsp:nvSpPr>
      <dsp:spPr>
        <a:xfrm>
          <a:off x="2071542" y="2126164"/>
          <a:ext cx="3034531" cy="1820718"/>
        </a:xfrm>
        <a:prstGeom prst="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Yishuv</a:t>
          </a:r>
        </a:p>
        <a:p>
          <a:pPr marL="0" lvl="0" indent="0" algn="ctr" defTabSz="800100">
            <a:lnSpc>
              <a:spcPct val="90000"/>
            </a:lnSpc>
            <a:spcBef>
              <a:spcPct val="0"/>
            </a:spcBef>
            <a:spcAft>
              <a:spcPct val="35000"/>
            </a:spcAft>
            <a:buNone/>
          </a:pPr>
          <a:r>
            <a:rPr lang="en-GB" sz="1800" kern="1200" dirty="0"/>
            <a:t>the Jewish community in pre-1948 Palestine-Israel</a:t>
          </a:r>
        </a:p>
      </dsp:txBody>
      <dsp:txXfrm>
        <a:off x="2071542" y="2126164"/>
        <a:ext cx="3034531" cy="1820718"/>
      </dsp:txXfrm>
    </dsp:sp>
    <dsp:sp modelId="{ED5A9DE8-9700-374B-9831-529C91FC9E65}">
      <dsp:nvSpPr>
        <dsp:cNvPr id="0" name=""/>
        <dsp:cNvSpPr/>
      </dsp:nvSpPr>
      <dsp:spPr>
        <a:xfrm>
          <a:off x="5409526" y="2126164"/>
          <a:ext cx="3034531" cy="1820718"/>
        </a:xfrm>
        <a:prstGeom prst="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Arab Revolt of 1936-1939 </a:t>
          </a:r>
        </a:p>
        <a:p>
          <a:pPr marL="0" lvl="0" indent="0" algn="ctr" defTabSz="800100">
            <a:lnSpc>
              <a:spcPct val="90000"/>
            </a:lnSpc>
            <a:spcBef>
              <a:spcPct val="0"/>
            </a:spcBef>
            <a:spcAft>
              <a:spcPct val="35000"/>
            </a:spcAft>
            <a:buNone/>
          </a:pPr>
          <a:r>
            <a:rPr lang="en-GB" sz="1800" kern="1200" dirty="0"/>
            <a:t>a nationalist uprising of Palestinian Arabs against the British administration of the Palestine Mandate</a:t>
          </a:r>
          <a:endParaRPr lang="en-US" sz="1800" kern="1200" dirty="0"/>
        </a:p>
      </dsp:txBody>
      <dsp:txXfrm>
        <a:off x="5409526" y="2126164"/>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93695-D4C3-B444-AC39-6B68C97CFC92}">
      <dsp:nvSpPr>
        <dsp:cNvPr id="0" name=""/>
        <dsp:cNvSpPr/>
      </dsp:nvSpPr>
      <dsp:spPr>
        <a:xfrm>
          <a:off x="1609417" y="0"/>
          <a:ext cx="804709" cy="671336"/>
        </a:xfrm>
        <a:prstGeom prst="trapezoid">
          <a:avLst>
            <a:gd name="adj" fmla="val 59933"/>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dirty="0"/>
        </a:p>
      </dsp:txBody>
      <dsp:txXfrm>
        <a:off x="1609417" y="0"/>
        <a:ext cx="804709" cy="671336"/>
      </dsp:txXfrm>
    </dsp:sp>
    <dsp:sp modelId="{D592CDCA-1315-DA4F-876A-8B848C711F53}">
      <dsp:nvSpPr>
        <dsp:cNvPr id="0" name=""/>
        <dsp:cNvSpPr/>
      </dsp:nvSpPr>
      <dsp:spPr>
        <a:xfrm>
          <a:off x="1207063" y="671336"/>
          <a:ext cx="1609418" cy="671336"/>
        </a:xfrm>
        <a:prstGeom prst="trapezoid">
          <a:avLst>
            <a:gd name="adj" fmla="val 59933"/>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1488711" y="671336"/>
        <a:ext cx="1046121" cy="671336"/>
      </dsp:txXfrm>
    </dsp:sp>
    <dsp:sp modelId="{6E74D395-DBF4-324F-AA1F-86C71121898A}">
      <dsp:nvSpPr>
        <dsp:cNvPr id="0" name=""/>
        <dsp:cNvSpPr/>
      </dsp:nvSpPr>
      <dsp:spPr>
        <a:xfrm>
          <a:off x="804708" y="1342673"/>
          <a:ext cx="2414127" cy="671336"/>
        </a:xfrm>
        <a:prstGeom prst="trapezoid">
          <a:avLst>
            <a:gd name="adj" fmla="val 59933"/>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a:solidFill>
              <a:schemeClr val="accent2"/>
            </a:solidFill>
          </a:endParaRPr>
        </a:p>
      </dsp:txBody>
      <dsp:txXfrm>
        <a:off x="1227181" y="1342673"/>
        <a:ext cx="1569182" cy="671336"/>
      </dsp:txXfrm>
    </dsp:sp>
    <dsp:sp modelId="{0901BBCE-747A-5A44-91A7-37D3E86429C1}">
      <dsp:nvSpPr>
        <dsp:cNvPr id="0" name=""/>
        <dsp:cNvSpPr/>
      </dsp:nvSpPr>
      <dsp:spPr>
        <a:xfrm>
          <a:off x="402354" y="2003416"/>
          <a:ext cx="3218836" cy="671336"/>
        </a:xfrm>
        <a:prstGeom prst="trapezoid">
          <a:avLst>
            <a:gd name="adj" fmla="val 59933"/>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dirty="0"/>
        </a:p>
      </dsp:txBody>
      <dsp:txXfrm>
        <a:off x="965650" y="2003416"/>
        <a:ext cx="2092243" cy="671336"/>
      </dsp:txXfrm>
    </dsp:sp>
    <dsp:sp modelId="{C100DB21-D962-954E-9975-72C40C619FDF}">
      <dsp:nvSpPr>
        <dsp:cNvPr id="0" name=""/>
        <dsp:cNvSpPr/>
      </dsp:nvSpPr>
      <dsp:spPr>
        <a:xfrm>
          <a:off x="0" y="2638534"/>
          <a:ext cx="4023545" cy="671336"/>
        </a:xfrm>
        <a:prstGeom prst="trapezoid">
          <a:avLst>
            <a:gd name="adj" fmla="val 59933"/>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704120" y="2638534"/>
        <a:ext cx="2615304" cy="6713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B41B1-4041-D545-AAAB-DA11F7154CCF}">
      <dsp:nvSpPr>
        <dsp:cNvPr id="0" name=""/>
        <dsp:cNvSpPr/>
      </dsp:nvSpPr>
      <dsp:spPr>
        <a:xfrm rot="5400000">
          <a:off x="-160195" y="161249"/>
          <a:ext cx="1067969" cy="74757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 </a:t>
          </a:r>
        </a:p>
      </dsp:txBody>
      <dsp:txXfrm rot="-5400000">
        <a:off x="1" y="374842"/>
        <a:ext cx="747578" cy="320391"/>
      </dsp:txXfrm>
    </dsp:sp>
    <dsp:sp modelId="{70ED2DC0-9DFB-C14A-B59B-4905235C8CC8}">
      <dsp:nvSpPr>
        <dsp:cNvPr id="0" name=""/>
        <dsp:cNvSpPr/>
      </dsp:nvSpPr>
      <dsp:spPr>
        <a:xfrm rot="5400000">
          <a:off x="1852710" y="-1104077"/>
          <a:ext cx="694179" cy="290444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endParaRPr lang="en-GB" sz="1600" kern="1200" dirty="0"/>
        </a:p>
      </dsp:txBody>
      <dsp:txXfrm rot="-5400000">
        <a:off x="747579" y="34941"/>
        <a:ext cx="2870556" cy="626405"/>
      </dsp:txXfrm>
    </dsp:sp>
    <dsp:sp modelId="{2D7713EF-6EA7-4147-93DF-470D7A8E8014}">
      <dsp:nvSpPr>
        <dsp:cNvPr id="0" name=""/>
        <dsp:cNvSpPr/>
      </dsp:nvSpPr>
      <dsp:spPr>
        <a:xfrm rot="5400000">
          <a:off x="-160195" y="1024676"/>
          <a:ext cx="1067969" cy="74757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 </a:t>
          </a:r>
        </a:p>
      </dsp:txBody>
      <dsp:txXfrm rot="-5400000">
        <a:off x="1" y="1238269"/>
        <a:ext cx="747578" cy="320391"/>
      </dsp:txXfrm>
    </dsp:sp>
    <dsp:sp modelId="{E0E9D045-7EA3-4F43-84EF-0B29F8946B5C}">
      <dsp:nvSpPr>
        <dsp:cNvPr id="0" name=""/>
        <dsp:cNvSpPr/>
      </dsp:nvSpPr>
      <dsp:spPr>
        <a:xfrm rot="5400000">
          <a:off x="1852710" y="-240650"/>
          <a:ext cx="694179" cy="290444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endParaRPr lang="en-GB" sz="1600" kern="1200" dirty="0"/>
        </a:p>
      </dsp:txBody>
      <dsp:txXfrm rot="-5400000">
        <a:off x="747579" y="898368"/>
        <a:ext cx="2870556" cy="626405"/>
      </dsp:txXfrm>
    </dsp:sp>
    <dsp:sp modelId="{FF6CAEB3-7609-8344-8662-7116EE2F0574}">
      <dsp:nvSpPr>
        <dsp:cNvPr id="0" name=""/>
        <dsp:cNvSpPr/>
      </dsp:nvSpPr>
      <dsp:spPr>
        <a:xfrm rot="5400000">
          <a:off x="-160195" y="1888104"/>
          <a:ext cx="1067969" cy="74757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 </a:t>
          </a:r>
        </a:p>
      </dsp:txBody>
      <dsp:txXfrm rot="-5400000">
        <a:off x="1" y="2101697"/>
        <a:ext cx="747578" cy="320391"/>
      </dsp:txXfrm>
    </dsp:sp>
    <dsp:sp modelId="{5DB44D72-119C-BA49-8D70-1A735B95F735}">
      <dsp:nvSpPr>
        <dsp:cNvPr id="0" name=""/>
        <dsp:cNvSpPr/>
      </dsp:nvSpPr>
      <dsp:spPr>
        <a:xfrm rot="5400000">
          <a:off x="1852710" y="622776"/>
          <a:ext cx="694179" cy="290444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endParaRPr lang="en-GB" sz="1600" kern="1200" dirty="0"/>
        </a:p>
      </dsp:txBody>
      <dsp:txXfrm rot="-5400000">
        <a:off x="747579" y="1761795"/>
        <a:ext cx="2870556" cy="6264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0F44C-6AF6-D147-B3F5-CC27EE75AD5E}" type="datetimeFigureOut">
              <a:rPr lang="en-GB" smtClean="0"/>
              <a:t>09/09/2021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BDAB2-724C-C541-A0BF-08E2884E0335}" type="slidenum">
              <a:rPr lang="en-GB" smtClean="0"/>
              <a:t>‹#›</a:t>
            </a:fld>
            <a:endParaRPr lang="en-GB"/>
          </a:p>
        </p:txBody>
      </p:sp>
    </p:spTree>
    <p:extLst>
      <p:ext uri="{BB962C8B-B14F-4D97-AF65-F5344CB8AC3E}">
        <p14:creationId xmlns:p14="http://schemas.microsoft.com/office/powerpoint/2010/main" val="402998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EC65-D045-5B45-9D28-97E476924B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7F0C3CC-7BE2-0B42-9F57-8715DB4BC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79412AA-9D1E-D840-8083-A73503D55C15}"/>
              </a:ext>
            </a:extLst>
          </p:cNvPr>
          <p:cNvSpPr>
            <a:spLocks noGrp="1"/>
          </p:cNvSpPr>
          <p:nvPr>
            <p:ph type="dt" sz="half" idx="10"/>
          </p:nvPr>
        </p:nvSpPr>
        <p:spPr/>
        <p:txBody>
          <a:bodyPr/>
          <a:lstStyle/>
          <a:p>
            <a:fld id="{5938795D-0D20-4C49-BE12-FDA5D63249BF}" type="datetimeFigureOut">
              <a:rPr lang="en-GB" smtClean="0"/>
              <a:t>09/09/2021</a:t>
            </a:fld>
            <a:endParaRPr lang="en-GB"/>
          </a:p>
        </p:txBody>
      </p:sp>
      <p:sp>
        <p:nvSpPr>
          <p:cNvPr id="5" name="Footer Placeholder 4">
            <a:extLst>
              <a:ext uri="{FF2B5EF4-FFF2-40B4-BE49-F238E27FC236}">
                <a16:creationId xmlns:a16="http://schemas.microsoft.com/office/drawing/2014/main" id="{C56A4086-5B42-8F42-8D85-12C11ACF00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1385A9-E174-3446-B780-1CD2537B2131}"/>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196012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9B1D-FA08-6041-88D8-5F5C1BA993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C6E3A3A-633B-ED40-AE09-9A14585207A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167FE6-4087-9A48-AFF7-9D84CCA861BF}"/>
              </a:ext>
            </a:extLst>
          </p:cNvPr>
          <p:cNvSpPr>
            <a:spLocks noGrp="1"/>
          </p:cNvSpPr>
          <p:nvPr>
            <p:ph type="dt" sz="half" idx="10"/>
          </p:nvPr>
        </p:nvSpPr>
        <p:spPr/>
        <p:txBody>
          <a:bodyPr/>
          <a:lstStyle/>
          <a:p>
            <a:fld id="{5938795D-0D20-4C49-BE12-FDA5D63249BF}" type="datetimeFigureOut">
              <a:rPr lang="en-GB" smtClean="0"/>
              <a:t>09/09/2021</a:t>
            </a:fld>
            <a:endParaRPr lang="en-GB"/>
          </a:p>
        </p:txBody>
      </p:sp>
      <p:sp>
        <p:nvSpPr>
          <p:cNvPr id="5" name="Footer Placeholder 4">
            <a:extLst>
              <a:ext uri="{FF2B5EF4-FFF2-40B4-BE49-F238E27FC236}">
                <a16:creationId xmlns:a16="http://schemas.microsoft.com/office/drawing/2014/main" id="{BCA501AF-52F4-7646-A4BB-DA42D973B6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BA3E9A-CA39-2544-BB92-436202F46909}"/>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42445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539F3-5BA4-5744-ADC1-72A2F0E22FE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2A66A6F-8598-2C46-94E5-386C189CDAB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65A8B9-D2F9-9844-BDDA-FD774D47B656}"/>
              </a:ext>
            </a:extLst>
          </p:cNvPr>
          <p:cNvSpPr>
            <a:spLocks noGrp="1"/>
          </p:cNvSpPr>
          <p:nvPr>
            <p:ph type="dt" sz="half" idx="10"/>
          </p:nvPr>
        </p:nvSpPr>
        <p:spPr/>
        <p:txBody>
          <a:bodyPr/>
          <a:lstStyle/>
          <a:p>
            <a:fld id="{5938795D-0D20-4C49-BE12-FDA5D63249BF}" type="datetimeFigureOut">
              <a:rPr lang="en-GB" smtClean="0"/>
              <a:t>09/09/2021</a:t>
            </a:fld>
            <a:endParaRPr lang="en-GB"/>
          </a:p>
        </p:txBody>
      </p:sp>
      <p:sp>
        <p:nvSpPr>
          <p:cNvPr id="5" name="Footer Placeholder 4">
            <a:extLst>
              <a:ext uri="{FF2B5EF4-FFF2-40B4-BE49-F238E27FC236}">
                <a16:creationId xmlns:a16="http://schemas.microsoft.com/office/drawing/2014/main" id="{963F8ECF-1A20-1A4B-9B20-870382E77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C2803-0D3C-E641-8140-770EC1AF9AFA}"/>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8203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722B-5B5C-8C48-B474-FF1CEA9B54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5375869-DD2A-054F-878D-03E9F12C2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62FED32-8DA2-6A4F-8D5A-7560B049A030}"/>
              </a:ext>
            </a:extLst>
          </p:cNvPr>
          <p:cNvSpPr>
            <a:spLocks noGrp="1"/>
          </p:cNvSpPr>
          <p:nvPr>
            <p:ph type="dt" sz="half" idx="10"/>
          </p:nvPr>
        </p:nvSpPr>
        <p:spPr/>
        <p:txBody>
          <a:bodyPr/>
          <a:lstStyle/>
          <a:p>
            <a:fld id="{9A715DF4-EBD5-9B44-AFC5-7EE0F953AA9B}" type="datetimeFigureOut">
              <a:rPr lang="en-GB" smtClean="0"/>
              <a:t>09/09/2021</a:t>
            </a:fld>
            <a:endParaRPr lang="en-GB"/>
          </a:p>
        </p:txBody>
      </p:sp>
      <p:sp>
        <p:nvSpPr>
          <p:cNvPr id="5" name="Footer Placeholder 4">
            <a:extLst>
              <a:ext uri="{FF2B5EF4-FFF2-40B4-BE49-F238E27FC236}">
                <a16:creationId xmlns:a16="http://schemas.microsoft.com/office/drawing/2014/main" id="{B979EB80-2A77-1049-BC51-3CF4CE1083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6E584F-72D8-B542-A9F4-EC6E65003D06}"/>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250001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AD70-5759-2142-96BC-A75D160B9B3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10F7D54-8F8B-1247-A934-AA782F1170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96E676-4A16-B846-8D6F-2EB6CB58182C}"/>
              </a:ext>
            </a:extLst>
          </p:cNvPr>
          <p:cNvSpPr>
            <a:spLocks noGrp="1"/>
          </p:cNvSpPr>
          <p:nvPr>
            <p:ph type="dt" sz="half" idx="10"/>
          </p:nvPr>
        </p:nvSpPr>
        <p:spPr/>
        <p:txBody>
          <a:bodyPr/>
          <a:lstStyle/>
          <a:p>
            <a:fld id="{9A715DF4-EBD5-9B44-AFC5-7EE0F953AA9B}" type="datetimeFigureOut">
              <a:rPr lang="en-GB" smtClean="0"/>
              <a:t>09/09/2021</a:t>
            </a:fld>
            <a:endParaRPr lang="en-GB"/>
          </a:p>
        </p:txBody>
      </p:sp>
      <p:sp>
        <p:nvSpPr>
          <p:cNvPr id="5" name="Footer Placeholder 4">
            <a:extLst>
              <a:ext uri="{FF2B5EF4-FFF2-40B4-BE49-F238E27FC236}">
                <a16:creationId xmlns:a16="http://schemas.microsoft.com/office/drawing/2014/main" id="{7D212B0A-1710-764A-83EE-EE40742E40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9A2DA0-C91C-9943-B467-51704DA0A025}"/>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17048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BEFD-844D-D041-816A-E75563A27A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32E4DB9-6E60-5D48-A47E-B7DEE12A73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C01A07-3015-E24F-B184-BC4B595CB099}"/>
              </a:ext>
            </a:extLst>
          </p:cNvPr>
          <p:cNvSpPr>
            <a:spLocks noGrp="1"/>
          </p:cNvSpPr>
          <p:nvPr>
            <p:ph type="dt" sz="half" idx="10"/>
          </p:nvPr>
        </p:nvSpPr>
        <p:spPr/>
        <p:txBody>
          <a:bodyPr/>
          <a:lstStyle/>
          <a:p>
            <a:fld id="{9A715DF4-EBD5-9B44-AFC5-7EE0F953AA9B}" type="datetimeFigureOut">
              <a:rPr lang="en-GB" smtClean="0"/>
              <a:t>09/09/2021</a:t>
            </a:fld>
            <a:endParaRPr lang="en-GB"/>
          </a:p>
        </p:txBody>
      </p:sp>
      <p:sp>
        <p:nvSpPr>
          <p:cNvPr id="5" name="Footer Placeholder 4">
            <a:extLst>
              <a:ext uri="{FF2B5EF4-FFF2-40B4-BE49-F238E27FC236}">
                <a16:creationId xmlns:a16="http://schemas.microsoft.com/office/drawing/2014/main" id="{E2C6A095-4DB3-1E44-B77B-680F9F47BD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DD60C-E0D8-2348-B168-A1868A39BFD1}"/>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2808856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DF7E-84F1-584C-988B-133568E732B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4D9FDBC-C90C-2340-9293-DB4C01524F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B08A6AD-287F-344B-84D8-6B6FA94139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0067B8E-94FF-F24F-B7B8-6569EE84F5E9}"/>
              </a:ext>
            </a:extLst>
          </p:cNvPr>
          <p:cNvSpPr>
            <a:spLocks noGrp="1"/>
          </p:cNvSpPr>
          <p:nvPr>
            <p:ph type="dt" sz="half" idx="10"/>
          </p:nvPr>
        </p:nvSpPr>
        <p:spPr/>
        <p:txBody>
          <a:bodyPr/>
          <a:lstStyle/>
          <a:p>
            <a:fld id="{9A715DF4-EBD5-9B44-AFC5-7EE0F953AA9B}" type="datetimeFigureOut">
              <a:rPr lang="en-GB" smtClean="0"/>
              <a:t>09/09/2021</a:t>
            </a:fld>
            <a:endParaRPr lang="en-GB"/>
          </a:p>
        </p:txBody>
      </p:sp>
      <p:sp>
        <p:nvSpPr>
          <p:cNvPr id="6" name="Footer Placeholder 5">
            <a:extLst>
              <a:ext uri="{FF2B5EF4-FFF2-40B4-BE49-F238E27FC236}">
                <a16:creationId xmlns:a16="http://schemas.microsoft.com/office/drawing/2014/main" id="{6432E679-6006-EA4E-85EE-A728DA6BA2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2235BD-F883-314D-922B-D8AB5E87A2B3}"/>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2148868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7881-C843-AD4B-86C7-B8A2A236D07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251433C-90DF-5A43-9E55-A0154A8C2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9B0D58-0B77-1341-9E02-413DA23192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E55E46B-F33A-A645-AC41-0F886465D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D55848-D13F-A942-BEE5-29ABF5ACA1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E365E01-C0B1-FB45-9256-5DDFF85ECCE0}"/>
              </a:ext>
            </a:extLst>
          </p:cNvPr>
          <p:cNvSpPr>
            <a:spLocks noGrp="1"/>
          </p:cNvSpPr>
          <p:nvPr>
            <p:ph type="dt" sz="half" idx="10"/>
          </p:nvPr>
        </p:nvSpPr>
        <p:spPr/>
        <p:txBody>
          <a:bodyPr/>
          <a:lstStyle/>
          <a:p>
            <a:fld id="{9A715DF4-EBD5-9B44-AFC5-7EE0F953AA9B}" type="datetimeFigureOut">
              <a:rPr lang="en-GB" smtClean="0"/>
              <a:t>09/09/2021</a:t>
            </a:fld>
            <a:endParaRPr lang="en-GB"/>
          </a:p>
        </p:txBody>
      </p:sp>
      <p:sp>
        <p:nvSpPr>
          <p:cNvPr id="8" name="Footer Placeholder 7">
            <a:extLst>
              <a:ext uri="{FF2B5EF4-FFF2-40B4-BE49-F238E27FC236}">
                <a16:creationId xmlns:a16="http://schemas.microsoft.com/office/drawing/2014/main" id="{E33ECF71-9853-0644-8327-B18E5FAA21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E7302-7183-3440-A973-86A75C8E16BE}"/>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1952992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E2B2-7EB9-634B-9E5C-D4FB073F7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BC39599-5669-0B46-BAD0-4CD9067A1B0D}"/>
              </a:ext>
            </a:extLst>
          </p:cNvPr>
          <p:cNvSpPr>
            <a:spLocks noGrp="1"/>
          </p:cNvSpPr>
          <p:nvPr>
            <p:ph type="dt" sz="half" idx="10"/>
          </p:nvPr>
        </p:nvSpPr>
        <p:spPr/>
        <p:txBody>
          <a:bodyPr/>
          <a:lstStyle/>
          <a:p>
            <a:fld id="{9A715DF4-EBD5-9B44-AFC5-7EE0F953AA9B}" type="datetimeFigureOut">
              <a:rPr lang="en-GB" smtClean="0"/>
              <a:t>09/09/2021</a:t>
            </a:fld>
            <a:endParaRPr lang="en-GB"/>
          </a:p>
        </p:txBody>
      </p:sp>
      <p:sp>
        <p:nvSpPr>
          <p:cNvPr id="4" name="Footer Placeholder 3">
            <a:extLst>
              <a:ext uri="{FF2B5EF4-FFF2-40B4-BE49-F238E27FC236}">
                <a16:creationId xmlns:a16="http://schemas.microsoft.com/office/drawing/2014/main" id="{D6647848-57B0-B841-88D3-8C1E5C2765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054C79-C784-8A41-8B33-13E7778A33DC}"/>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702734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36B9F-1A9D-1B47-865C-4B822C580C3A}"/>
              </a:ext>
            </a:extLst>
          </p:cNvPr>
          <p:cNvSpPr>
            <a:spLocks noGrp="1"/>
          </p:cNvSpPr>
          <p:nvPr>
            <p:ph type="dt" sz="half" idx="10"/>
          </p:nvPr>
        </p:nvSpPr>
        <p:spPr/>
        <p:txBody>
          <a:bodyPr/>
          <a:lstStyle/>
          <a:p>
            <a:fld id="{9A715DF4-EBD5-9B44-AFC5-7EE0F953AA9B}" type="datetimeFigureOut">
              <a:rPr lang="en-GB" smtClean="0"/>
              <a:t>09/09/2021</a:t>
            </a:fld>
            <a:endParaRPr lang="en-GB"/>
          </a:p>
        </p:txBody>
      </p:sp>
      <p:sp>
        <p:nvSpPr>
          <p:cNvPr id="3" name="Footer Placeholder 2">
            <a:extLst>
              <a:ext uri="{FF2B5EF4-FFF2-40B4-BE49-F238E27FC236}">
                <a16:creationId xmlns:a16="http://schemas.microsoft.com/office/drawing/2014/main" id="{54B1F678-D983-5B46-93C2-3AE4DD0F45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603B2B-A894-0A44-8350-5A8256CACA80}"/>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4098345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1EE7-5D32-E24A-AF13-4365604DCE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E5FB4E0-D58C-FE42-A34A-B4C7A3861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0F74E46-9B28-0D4F-8E39-98BC7C1E0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92F1DD-0C04-C442-96C6-9FE9B5902528}"/>
              </a:ext>
            </a:extLst>
          </p:cNvPr>
          <p:cNvSpPr>
            <a:spLocks noGrp="1"/>
          </p:cNvSpPr>
          <p:nvPr>
            <p:ph type="dt" sz="half" idx="10"/>
          </p:nvPr>
        </p:nvSpPr>
        <p:spPr/>
        <p:txBody>
          <a:bodyPr/>
          <a:lstStyle/>
          <a:p>
            <a:fld id="{9A715DF4-EBD5-9B44-AFC5-7EE0F953AA9B}" type="datetimeFigureOut">
              <a:rPr lang="en-GB" smtClean="0"/>
              <a:t>09/09/2021</a:t>
            </a:fld>
            <a:endParaRPr lang="en-GB"/>
          </a:p>
        </p:txBody>
      </p:sp>
      <p:sp>
        <p:nvSpPr>
          <p:cNvPr id="6" name="Footer Placeholder 5">
            <a:extLst>
              <a:ext uri="{FF2B5EF4-FFF2-40B4-BE49-F238E27FC236}">
                <a16:creationId xmlns:a16="http://schemas.microsoft.com/office/drawing/2014/main" id="{0BC7BDF2-37EE-354C-8814-D3FC097B2E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91D021-0B38-1043-A3B1-ADC3A185E1D6}"/>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85223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B541-3209-7644-8FBF-6DC9A8279B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5A6314-7062-F948-97EC-0F09872E2A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D73481-1925-7044-AA66-484426618F4B}"/>
              </a:ext>
            </a:extLst>
          </p:cNvPr>
          <p:cNvSpPr>
            <a:spLocks noGrp="1"/>
          </p:cNvSpPr>
          <p:nvPr>
            <p:ph type="dt" sz="half" idx="10"/>
          </p:nvPr>
        </p:nvSpPr>
        <p:spPr/>
        <p:txBody>
          <a:bodyPr/>
          <a:lstStyle/>
          <a:p>
            <a:fld id="{5938795D-0D20-4C49-BE12-FDA5D63249BF}" type="datetimeFigureOut">
              <a:rPr lang="en-GB" smtClean="0"/>
              <a:t>09/09/2021</a:t>
            </a:fld>
            <a:endParaRPr lang="en-GB"/>
          </a:p>
        </p:txBody>
      </p:sp>
      <p:sp>
        <p:nvSpPr>
          <p:cNvPr id="5" name="Footer Placeholder 4">
            <a:extLst>
              <a:ext uri="{FF2B5EF4-FFF2-40B4-BE49-F238E27FC236}">
                <a16:creationId xmlns:a16="http://schemas.microsoft.com/office/drawing/2014/main" id="{CF93FEF9-B0C5-3046-AAC3-453D937F0A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44B7C-B2F4-3147-9A1F-89D6B38C1A8B}"/>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80871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E7E5-9D98-4D4B-A4D2-0929AEF1AF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3161B2F-DACC-934D-8079-B489387372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0647936-95E0-D240-9211-5A0C15A8B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4E9981-8E28-FD40-B958-1A9AA7D056D0}"/>
              </a:ext>
            </a:extLst>
          </p:cNvPr>
          <p:cNvSpPr>
            <a:spLocks noGrp="1"/>
          </p:cNvSpPr>
          <p:nvPr>
            <p:ph type="dt" sz="half" idx="10"/>
          </p:nvPr>
        </p:nvSpPr>
        <p:spPr/>
        <p:txBody>
          <a:bodyPr/>
          <a:lstStyle/>
          <a:p>
            <a:fld id="{9A715DF4-EBD5-9B44-AFC5-7EE0F953AA9B}" type="datetimeFigureOut">
              <a:rPr lang="en-GB" smtClean="0"/>
              <a:t>09/09/2021</a:t>
            </a:fld>
            <a:endParaRPr lang="en-GB"/>
          </a:p>
        </p:txBody>
      </p:sp>
      <p:sp>
        <p:nvSpPr>
          <p:cNvPr id="6" name="Footer Placeholder 5">
            <a:extLst>
              <a:ext uri="{FF2B5EF4-FFF2-40B4-BE49-F238E27FC236}">
                <a16:creationId xmlns:a16="http://schemas.microsoft.com/office/drawing/2014/main" id="{A7D1F8B4-BCB0-FB46-BC0E-8992B93A16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29D011-7FA6-F24A-B9C3-48ED01DA2F87}"/>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1316416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C411-C193-F943-AFA0-F9F5A773975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77033F7-0F00-F84E-958A-4421DCFDB2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14E73B-C56C-2342-A37D-69EB64472BAA}"/>
              </a:ext>
            </a:extLst>
          </p:cNvPr>
          <p:cNvSpPr>
            <a:spLocks noGrp="1"/>
          </p:cNvSpPr>
          <p:nvPr>
            <p:ph type="dt" sz="half" idx="10"/>
          </p:nvPr>
        </p:nvSpPr>
        <p:spPr/>
        <p:txBody>
          <a:bodyPr/>
          <a:lstStyle/>
          <a:p>
            <a:fld id="{9A715DF4-EBD5-9B44-AFC5-7EE0F953AA9B}" type="datetimeFigureOut">
              <a:rPr lang="en-GB" smtClean="0"/>
              <a:t>09/09/2021</a:t>
            </a:fld>
            <a:endParaRPr lang="en-GB"/>
          </a:p>
        </p:txBody>
      </p:sp>
      <p:sp>
        <p:nvSpPr>
          <p:cNvPr id="5" name="Footer Placeholder 4">
            <a:extLst>
              <a:ext uri="{FF2B5EF4-FFF2-40B4-BE49-F238E27FC236}">
                <a16:creationId xmlns:a16="http://schemas.microsoft.com/office/drawing/2014/main" id="{3043DB17-7292-B14A-BC85-D4059F1A7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510A9-8C4F-4D47-B833-53329DE4DD5B}"/>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950850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B8EE5-023F-EA46-854D-C086AC8B3B3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8D5F72F-3A78-D84A-AB78-53C5BD4061B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3458A3-66B6-354F-837F-8B5AA8C5478C}"/>
              </a:ext>
            </a:extLst>
          </p:cNvPr>
          <p:cNvSpPr>
            <a:spLocks noGrp="1"/>
          </p:cNvSpPr>
          <p:nvPr>
            <p:ph type="dt" sz="half" idx="10"/>
          </p:nvPr>
        </p:nvSpPr>
        <p:spPr/>
        <p:txBody>
          <a:bodyPr/>
          <a:lstStyle/>
          <a:p>
            <a:fld id="{9A715DF4-EBD5-9B44-AFC5-7EE0F953AA9B}" type="datetimeFigureOut">
              <a:rPr lang="en-GB" smtClean="0"/>
              <a:t>09/09/2021</a:t>
            </a:fld>
            <a:endParaRPr lang="en-GB"/>
          </a:p>
        </p:txBody>
      </p:sp>
      <p:sp>
        <p:nvSpPr>
          <p:cNvPr id="5" name="Footer Placeholder 4">
            <a:extLst>
              <a:ext uri="{FF2B5EF4-FFF2-40B4-BE49-F238E27FC236}">
                <a16:creationId xmlns:a16="http://schemas.microsoft.com/office/drawing/2014/main" id="{806FC954-5F16-5340-BE24-974711FDD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9C69D8-5665-5648-BF50-FBF5C1A59C25}"/>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24271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A252-1558-634B-9B69-DEB21594FFF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7140946-EC4C-9B41-BB19-56B97EACB9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51B82B-EC9C-034F-A6D6-B4C2FC52A018}"/>
              </a:ext>
            </a:extLst>
          </p:cNvPr>
          <p:cNvSpPr>
            <a:spLocks noGrp="1"/>
          </p:cNvSpPr>
          <p:nvPr>
            <p:ph type="dt" sz="half" idx="10"/>
          </p:nvPr>
        </p:nvSpPr>
        <p:spPr/>
        <p:txBody>
          <a:bodyPr/>
          <a:lstStyle/>
          <a:p>
            <a:fld id="{5938795D-0D20-4C49-BE12-FDA5D63249BF}" type="datetimeFigureOut">
              <a:rPr lang="en-GB" smtClean="0"/>
              <a:t>09/09/2021</a:t>
            </a:fld>
            <a:endParaRPr lang="en-GB"/>
          </a:p>
        </p:txBody>
      </p:sp>
      <p:sp>
        <p:nvSpPr>
          <p:cNvPr id="5" name="Footer Placeholder 4">
            <a:extLst>
              <a:ext uri="{FF2B5EF4-FFF2-40B4-BE49-F238E27FC236}">
                <a16:creationId xmlns:a16="http://schemas.microsoft.com/office/drawing/2014/main" id="{CD9980F1-A760-B944-AA2A-993C1F9AF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A8544-BD81-0F49-89D6-7A086EFF7864}"/>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51839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0925-6131-9643-8B51-D4F423EF961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D0BE7C-3071-BB45-BBE9-7C963DA350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AEDBF17-C356-924E-BAF4-75EFE3D757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EBC2BC5-7E07-724A-8645-B6C5C208DE30}"/>
              </a:ext>
            </a:extLst>
          </p:cNvPr>
          <p:cNvSpPr>
            <a:spLocks noGrp="1"/>
          </p:cNvSpPr>
          <p:nvPr>
            <p:ph type="dt" sz="half" idx="10"/>
          </p:nvPr>
        </p:nvSpPr>
        <p:spPr/>
        <p:txBody>
          <a:bodyPr/>
          <a:lstStyle/>
          <a:p>
            <a:fld id="{5938795D-0D20-4C49-BE12-FDA5D63249BF}" type="datetimeFigureOut">
              <a:rPr lang="en-GB" smtClean="0"/>
              <a:t>09/09/2021</a:t>
            </a:fld>
            <a:endParaRPr lang="en-GB"/>
          </a:p>
        </p:txBody>
      </p:sp>
      <p:sp>
        <p:nvSpPr>
          <p:cNvPr id="6" name="Footer Placeholder 5">
            <a:extLst>
              <a:ext uri="{FF2B5EF4-FFF2-40B4-BE49-F238E27FC236}">
                <a16:creationId xmlns:a16="http://schemas.microsoft.com/office/drawing/2014/main" id="{CDDAFDDF-15BC-7443-ADBB-564EEE9A97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96117C-01C0-9C48-B866-5215D95FA8E5}"/>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214462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6504-DF04-5945-97FE-11E529BFEAC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C04807A-59F3-C242-9E64-3897B3BAF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A6F9145-C06F-9041-8B09-07E3A064AE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6F0D453-8F84-C34D-9710-A599CD6D5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A3AAF3-4E45-7C4C-8971-0007576BA6C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5563A20-6E70-8947-A2C4-FC0167C8A382}"/>
              </a:ext>
            </a:extLst>
          </p:cNvPr>
          <p:cNvSpPr>
            <a:spLocks noGrp="1"/>
          </p:cNvSpPr>
          <p:nvPr>
            <p:ph type="dt" sz="half" idx="10"/>
          </p:nvPr>
        </p:nvSpPr>
        <p:spPr/>
        <p:txBody>
          <a:bodyPr/>
          <a:lstStyle/>
          <a:p>
            <a:fld id="{5938795D-0D20-4C49-BE12-FDA5D63249BF}" type="datetimeFigureOut">
              <a:rPr lang="en-GB" smtClean="0"/>
              <a:t>09/09/2021</a:t>
            </a:fld>
            <a:endParaRPr lang="en-GB"/>
          </a:p>
        </p:txBody>
      </p:sp>
      <p:sp>
        <p:nvSpPr>
          <p:cNvPr id="8" name="Footer Placeholder 7">
            <a:extLst>
              <a:ext uri="{FF2B5EF4-FFF2-40B4-BE49-F238E27FC236}">
                <a16:creationId xmlns:a16="http://schemas.microsoft.com/office/drawing/2014/main" id="{4AEC9B11-52A4-F149-87D1-30320B275A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774E80-2840-354D-8B88-22859E9132BA}"/>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86267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4E14-1AC9-134E-A07B-6639ACBB5E7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00C254E-9C50-1E41-A9F9-35D6DC3026C3}"/>
              </a:ext>
            </a:extLst>
          </p:cNvPr>
          <p:cNvSpPr>
            <a:spLocks noGrp="1"/>
          </p:cNvSpPr>
          <p:nvPr>
            <p:ph type="dt" sz="half" idx="10"/>
          </p:nvPr>
        </p:nvSpPr>
        <p:spPr/>
        <p:txBody>
          <a:bodyPr/>
          <a:lstStyle/>
          <a:p>
            <a:fld id="{5938795D-0D20-4C49-BE12-FDA5D63249BF}" type="datetimeFigureOut">
              <a:rPr lang="en-GB" smtClean="0"/>
              <a:t>09/09/2021</a:t>
            </a:fld>
            <a:endParaRPr lang="en-GB"/>
          </a:p>
        </p:txBody>
      </p:sp>
      <p:sp>
        <p:nvSpPr>
          <p:cNvPr id="4" name="Footer Placeholder 3">
            <a:extLst>
              <a:ext uri="{FF2B5EF4-FFF2-40B4-BE49-F238E27FC236}">
                <a16:creationId xmlns:a16="http://schemas.microsoft.com/office/drawing/2014/main" id="{9B0C6FBC-26AE-3D40-B25C-2449E94D8D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7CB2B3-AA67-2744-A46F-FE68EF4F74F3}"/>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424738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3988D-7ED3-3D48-AC32-364A07244DE0}"/>
              </a:ext>
            </a:extLst>
          </p:cNvPr>
          <p:cNvSpPr>
            <a:spLocks noGrp="1"/>
          </p:cNvSpPr>
          <p:nvPr>
            <p:ph type="dt" sz="half" idx="10"/>
          </p:nvPr>
        </p:nvSpPr>
        <p:spPr/>
        <p:txBody>
          <a:bodyPr/>
          <a:lstStyle/>
          <a:p>
            <a:fld id="{5938795D-0D20-4C49-BE12-FDA5D63249BF}" type="datetimeFigureOut">
              <a:rPr lang="en-GB" smtClean="0"/>
              <a:t>09/09/2021</a:t>
            </a:fld>
            <a:endParaRPr lang="en-GB"/>
          </a:p>
        </p:txBody>
      </p:sp>
      <p:sp>
        <p:nvSpPr>
          <p:cNvPr id="3" name="Footer Placeholder 2">
            <a:extLst>
              <a:ext uri="{FF2B5EF4-FFF2-40B4-BE49-F238E27FC236}">
                <a16:creationId xmlns:a16="http://schemas.microsoft.com/office/drawing/2014/main" id="{344C7A9A-6528-5B45-BB07-1E461E0675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C42ACB-9BA0-534E-917A-435821AA8459}"/>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7834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081E-7344-E340-B474-13F36A6282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3A9690D-1A10-3145-9AD0-D96091921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E5E461-0BDF-2C46-9E48-7D4F423CC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8A940E-1F97-D347-8023-3DB939BDEE78}"/>
              </a:ext>
            </a:extLst>
          </p:cNvPr>
          <p:cNvSpPr>
            <a:spLocks noGrp="1"/>
          </p:cNvSpPr>
          <p:nvPr>
            <p:ph type="dt" sz="half" idx="10"/>
          </p:nvPr>
        </p:nvSpPr>
        <p:spPr/>
        <p:txBody>
          <a:bodyPr/>
          <a:lstStyle/>
          <a:p>
            <a:fld id="{5938795D-0D20-4C49-BE12-FDA5D63249BF}" type="datetimeFigureOut">
              <a:rPr lang="en-GB" smtClean="0"/>
              <a:t>09/09/2021</a:t>
            </a:fld>
            <a:endParaRPr lang="en-GB"/>
          </a:p>
        </p:txBody>
      </p:sp>
      <p:sp>
        <p:nvSpPr>
          <p:cNvPr id="6" name="Footer Placeholder 5">
            <a:extLst>
              <a:ext uri="{FF2B5EF4-FFF2-40B4-BE49-F238E27FC236}">
                <a16:creationId xmlns:a16="http://schemas.microsoft.com/office/drawing/2014/main" id="{E4E90843-F1FC-AD40-AB2B-1762CEDB98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894E6E-09C5-5F40-9DC5-43C1E90882F2}"/>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5281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8B13-737C-DA41-8024-27FFC2BF1B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7D01935-638C-B743-AE22-6FB78C8C6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175500-CBB8-694F-A462-087520B7D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A3B777-686A-A743-B1F5-ADA40B3BECBC}"/>
              </a:ext>
            </a:extLst>
          </p:cNvPr>
          <p:cNvSpPr>
            <a:spLocks noGrp="1"/>
          </p:cNvSpPr>
          <p:nvPr>
            <p:ph type="dt" sz="half" idx="10"/>
          </p:nvPr>
        </p:nvSpPr>
        <p:spPr/>
        <p:txBody>
          <a:bodyPr/>
          <a:lstStyle/>
          <a:p>
            <a:fld id="{5938795D-0D20-4C49-BE12-FDA5D63249BF}" type="datetimeFigureOut">
              <a:rPr lang="en-GB" smtClean="0"/>
              <a:t>09/09/2021</a:t>
            </a:fld>
            <a:endParaRPr lang="en-GB"/>
          </a:p>
        </p:txBody>
      </p:sp>
      <p:sp>
        <p:nvSpPr>
          <p:cNvPr id="6" name="Footer Placeholder 5">
            <a:extLst>
              <a:ext uri="{FF2B5EF4-FFF2-40B4-BE49-F238E27FC236}">
                <a16:creationId xmlns:a16="http://schemas.microsoft.com/office/drawing/2014/main" id="{9266A42C-AE70-B346-8EDD-8C699BEAB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8E6D98-ACB2-3044-AB39-9B7AF96EB9E5}"/>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294609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9DEAC-F451-5947-A8FB-D0EB8B94D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4232217-0394-FE4E-B0E4-DDC0CE1FAB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EEDA50-A67A-1F47-9849-9E0AC4EB0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8795D-0D20-4C49-BE12-FDA5D63249BF}" type="datetimeFigureOut">
              <a:rPr lang="en-GB" smtClean="0"/>
              <a:t>09/09/2021</a:t>
            </a:fld>
            <a:endParaRPr lang="en-GB"/>
          </a:p>
        </p:txBody>
      </p:sp>
      <p:sp>
        <p:nvSpPr>
          <p:cNvPr id="5" name="Footer Placeholder 4">
            <a:extLst>
              <a:ext uri="{FF2B5EF4-FFF2-40B4-BE49-F238E27FC236}">
                <a16:creationId xmlns:a16="http://schemas.microsoft.com/office/drawing/2014/main" id="{4A96BB5C-36E5-F441-B4D0-460E504B0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806EEB-6D19-6343-8A6E-BA76258BD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872B3-DE42-2C4A-ADA7-5B2379D7EC3B}" type="slidenum">
              <a:rPr lang="en-GB" smtClean="0"/>
              <a:t>‹#›</a:t>
            </a:fld>
            <a:endParaRPr lang="en-GB"/>
          </a:p>
        </p:txBody>
      </p:sp>
    </p:spTree>
    <p:extLst>
      <p:ext uri="{BB962C8B-B14F-4D97-AF65-F5344CB8AC3E}">
        <p14:creationId xmlns:p14="http://schemas.microsoft.com/office/powerpoint/2010/main" val="1898499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8F326-F7D8-A345-BB29-C94B96AC8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97C65C5-A537-E24B-A465-429644EC9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4169CF-15D5-DF45-9214-01A85B6231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15DF4-EBD5-9B44-AFC5-7EE0F953AA9B}" type="datetimeFigureOut">
              <a:rPr lang="en-GB" smtClean="0"/>
              <a:t>09/09/2021</a:t>
            </a:fld>
            <a:endParaRPr lang="en-GB"/>
          </a:p>
        </p:txBody>
      </p:sp>
      <p:sp>
        <p:nvSpPr>
          <p:cNvPr id="5" name="Footer Placeholder 4">
            <a:extLst>
              <a:ext uri="{FF2B5EF4-FFF2-40B4-BE49-F238E27FC236}">
                <a16:creationId xmlns:a16="http://schemas.microsoft.com/office/drawing/2014/main" id="{6A246ADB-101F-B44E-BC4E-6BBC46139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A71DF1-9254-BB4A-947C-0A0AF5725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BA467-65C8-4D4B-8FA6-9B98F4D501D4}" type="slidenum">
              <a:rPr lang="en-GB" smtClean="0"/>
              <a:t>‹#›</a:t>
            </a:fld>
            <a:endParaRPr lang="en-GB"/>
          </a:p>
        </p:txBody>
      </p:sp>
    </p:spTree>
    <p:extLst>
      <p:ext uri="{BB962C8B-B14F-4D97-AF65-F5344CB8AC3E}">
        <p14:creationId xmlns:p14="http://schemas.microsoft.com/office/powerpoint/2010/main" val="738270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s://image.shutterstock.com/z/stock-photo-panoramic-view-of-al-aqsa-mosque-jerusalem-old-city-and-the-temple-mount-dome-of-the-rock-and-al-1086551003.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https://image.shutterstock.com/z/stock-photo-panoramic-view-of-al-aqsa-mosque-jerusalem-old-city-and-the-temple-mount-dome-of-the-rock-and-al-1086551003.jpg" TargetMode="External"/><Relationship Id="rId5" Type="http://schemas.openxmlformats.org/officeDocument/2006/relationships/image" Target="../media/image13.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C4202-96B2-E249-B826-FD1D133BE99E}"/>
              </a:ext>
            </a:extLst>
          </p:cNvPr>
          <p:cNvSpPr>
            <a:spLocks noGrp="1"/>
          </p:cNvSpPr>
          <p:nvPr>
            <p:ph type="ctrTitle"/>
          </p:nvPr>
        </p:nvSpPr>
        <p:spPr>
          <a:xfrm>
            <a:off x="6790414" y="640080"/>
            <a:ext cx="4423686" cy="3566160"/>
          </a:xfrm>
        </p:spPr>
        <p:txBody>
          <a:bodyPr anchor="b">
            <a:normAutofit/>
          </a:bodyPr>
          <a:lstStyle/>
          <a:p>
            <a:pPr algn="l"/>
            <a:r>
              <a:rPr lang="en-GB" sz="4600" b="1" dirty="0"/>
              <a:t>What happened in 1920s and 1930s Mandate Palestine?</a:t>
            </a:r>
          </a:p>
        </p:txBody>
      </p:sp>
      <p:sp>
        <p:nvSpPr>
          <p:cNvPr id="3" name="Subtitle 2">
            <a:extLst>
              <a:ext uri="{FF2B5EF4-FFF2-40B4-BE49-F238E27FC236}">
                <a16:creationId xmlns:a16="http://schemas.microsoft.com/office/drawing/2014/main" id="{E0FC043B-87A1-D14A-8D7E-65D0EEBF362E}"/>
              </a:ext>
            </a:extLst>
          </p:cNvPr>
          <p:cNvSpPr>
            <a:spLocks noGrp="1"/>
          </p:cNvSpPr>
          <p:nvPr>
            <p:ph type="subTitle" idx="1"/>
          </p:nvPr>
        </p:nvSpPr>
        <p:spPr>
          <a:xfrm>
            <a:off x="6790412" y="4636008"/>
            <a:ext cx="4758459" cy="1572768"/>
          </a:xfrm>
        </p:spPr>
        <p:txBody>
          <a:bodyPr>
            <a:normAutofit/>
          </a:bodyPr>
          <a:lstStyle/>
          <a:p>
            <a:pPr algn="l"/>
            <a:r>
              <a:rPr lang="en-GB" sz="4400" dirty="0"/>
              <a:t>Lesson 5</a:t>
            </a:r>
          </a:p>
        </p:txBody>
      </p:sp>
      <p:pic>
        <p:nvPicPr>
          <p:cNvPr id="1026" name="Picture 2" descr="palestinian journeys | a purse, a song, and a gun">
            <a:extLst>
              <a:ext uri="{FF2B5EF4-FFF2-40B4-BE49-F238E27FC236}">
                <a16:creationId xmlns:a16="http://schemas.microsoft.com/office/drawing/2014/main" id="{EF4AC387-73CA-4142-BEE9-51515737E72B}"/>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1" b="-1"/>
          <a:stretch/>
        </p:blipFill>
        <p:spPr bwMode="auto">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9B3524F6-6AB5-5941-B546-B7968CDE7A71}"/>
              </a:ext>
            </a:extLst>
          </p:cNvPr>
          <p:cNvSpPr>
            <a:spLocks noChangeArrowheads="1"/>
          </p:cNvSpPr>
          <p:nvPr/>
        </p:nvSpPr>
        <p:spPr bwMode="auto">
          <a:xfrm>
            <a:off x="-1" y="-1"/>
            <a:ext cx="276500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59695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F76AD-9CEF-E049-B440-350DE2A58A23}"/>
              </a:ext>
            </a:extLst>
          </p:cNvPr>
          <p:cNvSpPr>
            <a:spLocks noGrp="1"/>
          </p:cNvSpPr>
          <p:nvPr>
            <p:ph type="title"/>
          </p:nvPr>
        </p:nvSpPr>
        <p:spPr>
          <a:xfrm>
            <a:off x="243582" y="677609"/>
            <a:ext cx="7467034" cy="1398079"/>
          </a:xfrm>
        </p:spPr>
        <p:txBody>
          <a:bodyPr anchor="b">
            <a:noAutofit/>
          </a:bodyPr>
          <a:lstStyle/>
          <a:p>
            <a:r>
              <a:rPr lang="en-GB" sz="4000" dirty="0"/>
              <a:t>The political situation: the British</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2D3ED2-76B9-5A41-87F4-B971639097E9}"/>
              </a:ext>
            </a:extLst>
          </p:cNvPr>
          <p:cNvSpPr>
            <a:spLocks noGrp="1"/>
          </p:cNvSpPr>
          <p:nvPr>
            <p:ph idx="1"/>
          </p:nvPr>
        </p:nvSpPr>
        <p:spPr>
          <a:xfrm>
            <a:off x="369290" y="2724912"/>
            <a:ext cx="6894576" cy="3483864"/>
          </a:xfrm>
        </p:spPr>
        <p:txBody>
          <a:bodyPr>
            <a:noAutofit/>
          </a:bodyPr>
          <a:lstStyle/>
          <a:p>
            <a:r>
              <a:rPr lang="en-GB" sz="1600" dirty="0"/>
              <a:t>As we learnt last lesson, the Palestine Mandate was split into </a:t>
            </a:r>
            <a:r>
              <a:rPr lang="en-GB" sz="1600" dirty="0">
                <a:solidFill>
                  <a:schemeClr val="accent3"/>
                </a:solidFill>
              </a:rPr>
              <a:t>Mandate Palestine </a:t>
            </a:r>
            <a:r>
              <a:rPr lang="en-GB" sz="1600" dirty="0"/>
              <a:t>and </a:t>
            </a:r>
            <a:r>
              <a:rPr lang="en-GB" sz="1600" dirty="0">
                <a:solidFill>
                  <a:schemeClr val="accent3"/>
                </a:solidFill>
              </a:rPr>
              <a:t>Mandate Transjordan </a:t>
            </a:r>
            <a:r>
              <a:rPr lang="en-GB" sz="1600" dirty="0"/>
              <a:t>in 1922. Our focus is </a:t>
            </a:r>
            <a:r>
              <a:rPr lang="en-GB" sz="1600" dirty="0">
                <a:solidFill>
                  <a:srgbClr val="CE9EE8"/>
                </a:solidFill>
              </a:rPr>
              <a:t>Mandate Palestine</a:t>
            </a:r>
          </a:p>
          <a:p>
            <a:r>
              <a:rPr lang="en-GB" sz="1600" dirty="0"/>
              <a:t>Although it was technically a Mandate, British governance of Palestine was quite </a:t>
            </a:r>
            <a:r>
              <a:rPr lang="en-GB" sz="1600" b="1" dirty="0"/>
              <a:t>colonial in nature</a:t>
            </a:r>
          </a:p>
          <a:p>
            <a:r>
              <a:rPr lang="en-GB" sz="1600" dirty="0"/>
              <a:t>The British Administration in the country reported to the </a:t>
            </a:r>
            <a:r>
              <a:rPr lang="en-GB" sz="1600" b="1" dirty="0"/>
              <a:t>Colonial Office</a:t>
            </a:r>
            <a:r>
              <a:rPr lang="en-GB" sz="1600" dirty="0"/>
              <a:t>, and the system of government was based on the </a:t>
            </a:r>
            <a:r>
              <a:rPr lang="en-GB" sz="1600" b="1" dirty="0"/>
              <a:t>‘traditional hierarchy’ of the British Crown colonies</a:t>
            </a:r>
          </a:p>
          <a:p>
            <a:r>
              <a:rPr lang="en-GB" sz="1600" dirty="0"/>
              <a:t>There were various levels to the British Administration in Mandate Palestine:</a:t>
            </a:r>
          </a:p>
          <a:p>
            <a:pPr marL="800100" lvl="1" indent="-342900">
              <a:buFont typeface="+mj-lt"/>
              <a:buAutoNum type="arabicPeriod"/>
            </a:pPr>
            <a:r>
              <a:rPr lang="en-GB" sz="1600" dirty="0"/>
              <a:t>High Commissioner (</a:t>
            </a:r>
            <a:r>
              <a:rPr lang="en-GB" sz="1600" dirty="0" err="1"/>
              <a:t>eg.</a:t>
            </a:r>
            <a:r>
              <a:rPr lang="en-GB" sz="1600" dirty="0"/>
              <a:t> Herbert Samuel, 1920-1925)</a:t>
            </a:r>
          </a:p>
          <a:p>
            <a:pPr marL="800100" lvl="1" indent="-342900">
              <a:buFont typeface="+mj-lt"/>
              <a:buAutoNum type="arabicPeriod"/>
            </a:pPr>
            <a:r>
              <a:rPr lang="en-GB" sz="1600" dirty="0"/>
              <a:t>Executive Council of high-ranking officials</a:t>
            </a:r>
          </a:p>
          <a:p>
            <a:pPr marL="800100" lvl="1" indent="-342900">
              <a:buFont typeface="+mj-lt"/>
              <a:buAutoNum type="arabicPeriod"/>
            </a:pPr>
            <a:r>
              <a:rPr lang="en-GB" sz="1600" dirty="0"/>
              <a:t>A mixed Advisory Council with no executive authority</a:t>
            </a:r>
          </a:p>
          <a:p>
            <a:pPr marL="800100" lvl="1" indent="-342900">
              <a:buFont typeface="+mj-lt"/>
              <a:buAutoNum type="arabicPeriod"/>
            </a:pPr>
            <a:r>
              <a:rPr lang="en-GB" sz="1600" dirty="0"/>
              <a:t>A country-wide Civil Administration, the senior ranks of which were occupied by British men, with the more junior positions distributed among carefully selected Palestinians and Jews</a:t>
            </a:r>
          </a:p>
        </p:txBody>
      </p:sp>
      <p:pic>
        <p:nvPicPr>
          <p:cNvPr id="5" name="Picture 2" descr="Israel&amp;#39;s borders explained in maps - BBC News">
            <a:extLst>
              <a:ext uri="{FF2B5EF4-FFF2-40B4-BE49-F238E27FC236}">
                <a16:creationId xmlns:a16="http://schemas.microsoft.com/office/drawing/2014/main" id="{A854F0FC-4E60-CA49-8139-254F5F07DA01}"/>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2286" b="-5"/>
          <a:stretch/>
        </p:blipFill>
        <p:spPr bwMode="auto">
          <a:xfrm>
            <a:off x="8235016" y="245702"/>
            <a:ext cx="3587694" cy="37291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8348AA6-741B-8B47-BB73-E5C62777085C}"/>
              </a:ext>
            </a:extLst>
          </p:cNvPr>
          <p:cNvSpPr/>
          <p:nvPr/>
        </p:nvSpPr>
        <p:spPr>
          <a:xfrm>
            <a:off x="8254596" y="1613966"/>
            <a:ext cx="872471" cy="223302"/>
          </a:xfrm>
          <a:prstGeom prst="rect">
            <a:avLst/>
          </a:prstGeom>
          <a:noFill/>
          <a:ln w="38100">
            <a:solidFill>
              <a:srgbClr val="CE9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Sir Herbert Samuel High Resolution Stock Photography and Images - Alamy">
            <a:extLst>
              <a:ext uri="{FF2B5EF4-FFF2-40B4-BE49-F238E27FC236}">
                <a16:creationId xmlns:a16="http://schemas.microsoft.com/office/drawing/2014/main" id="{E42F4AA4-8F68-C34A-B489-3D30C0A45B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9742389" y="4088347"/>
            <a:ext cx="1855901" cy="26653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CA7FDC5-0A81-EE43-8EA4-D3C7FD4DD580}"/>
              </a:ext>
            </a:extLst>
          </p:cNvPr>
          <p:cNvSpPr txBox="1"/>
          <p:nvPr/>
        </p:nvSpPr>
        <p:spPr>
          <a:xfrm>
            <a:off x="8008475" y="4785258"/>
            <a:ext cx="1709530" cy="1754326"/>
          </a:xfrm>
          <a:prstGeom prst="rect">
            <a:avLst/>
          </a:prstGeom>
          <a:noFill/>
        </p:spPr>
        <p:txBody>
          <a:bodyPr wrap="square" rtlCol="0">
            <a:spAutoFit/>
          </a:bodyPr>
          <a:lstStyle/>
          <a:p>
            <a:pPr algn="r"/>
            <a:r>
              <a:rPr lang="en-GB" b="1" dirty="0">
                <a:solidFill>
                  <a:schemeClr val="accent2"/>
                </a:solidFill>
              </a:rPr>
              <a:t>Herbert Samuel, the first High Commissioner of Palestine, 1920-1925</a:t>
            </a:r>
          </a:p>
        </p:txBody>
      </p:sp>
      <p:cxnSp>
        <p:nvCxnSpPr>
          <p:cNvPr id="27" name="Straight Arrow Connector 26">
            <a:extLst>
              <a:ext uri="{FF2B5EF4-FFF2-40B4-BE49-F238E27FC236}">
                <a16:creationId xmlns:a16="http://schemas.microsoft.com/office/drawing/2014/main" id="{115599C3-3F26-5F43-992B-3BE9247A1F7E}"/>
              </a:ext>
            </a:extLst>
          </p:cNvPr>
          <p:cNvCxnSpPr>
            <a:cxnSpLocks/>
          </p:cNvCxnSpPr>
          <p:nvPr/>
        </p:nvCxnSpPr>
        <p:spPr>
          <a:xfrm>
            <a:off x="5715000" y="5096435"/>
            <a:ext cx="2441317" cy="44297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BA189E6-61F9-B84D-9692-DA03FAE4F31B}"/>
              </a:ext>
            </a:extLst>
          </p:cNvPr>
          <p:cNvCxnSpPr>
            <a:cxnSpLocks/>
          </p:cNvCxnSpPr>
          <p:nvPr/>
        </p:nvCxnSpPr>
        <p:spPr>
          <a:xfrm flipV="1">
            <a:off x="6983896" y="1837268"/>
            <a:ext cx="1206139" cy="1260335"/>
          </a:xfrm>
          <a:prstGeom prst="straightConnector1">
            <a:avLst/>
          </a:prstGeom>
          <a:ln w="28575">
            <a:solidFill>
              <a:srgbClr val="CE9EE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66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F76AD-9CEF-E049-B440-350DE2A58A23}"/>
              </a:ext>
            </a:extLst>
          </p:cNvPr>
          <p:cNvSpPr>
            <a:spLocks noGrp="1"/>
          </p:cNvSpPr>
          <p:nvPr>
            <p:ph type="title"/>
          </p:nvPr>
        </p:nvSpPr>
        <p:spPr>
          <a:xfrm>
            <a:off x="758952" y="705554"/>
            <a:ext cx="7467034" cy="1398079"/>
          </a:xfrm>
        </p:spPr>
        <p:txBody>
          <a:bodyPr anchor="b">
            <a:noAutofit/>
          </a:bodyPr>
          <a:lstStyle/>
          <a:p>
            <a:r>
              <a:rPr lang="en-GB" sz="4000" dirty="0"/>
              <a:t>5a Worksheet</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66A1C3-D40A-A747-923F-613DCA64AC82}"/>
              </a:ext>
            </a:extLst>
          </p:cNvPr>
          <p:cNvSpPr txBox="1"/>
          <p:nvPr/>
        </p:nvSpPr>
        <p:spPr>
          <a:xfrm>
            <a:off x="1152978" y="2763971"/>
            <a:ext cx="9886044" cy="3744074"/>
          </a:xfrm>
          <a:prstGeom prst="rect">
            <a:avLst/>
          </a:prstGeom>
          <a:noFill/>
          <a:ln w="28575">
            <a:solidFill>
              <a:schemeClr val="accent2"/>
            </a:solidFill>
          </a:ln>
        </p:spPr>
        <p:txBody>
          <a:bodyPr wrap="square" lIns="90000" rtlCol="0">
            <a:noAutofit/>
          </a:bodyPr>
          <a:lstStyle/>
          <a:p>
            <a:endParaRPr lang="en-GB" dirty="0">
              <a:solidFill>
                <a:schemeClr val="accent2"/>
              </a:solidFill>
            </a:endParaRPr>
          </a:p>
        </p:txBody>
      </p:sp>
      <p:graphicFrame>
        <p:nvGraphicFramePr>
          <p:cNvPr id="14" name="Diagram 13">
            <a:extLst>
              <a:ext uri="{FF2B5EF4-FFF2-40B4-BE49-F238E27FC236}">
                <a16:creationId xmlns:a16="http://schemas.microsoft.com/office/drawing/2014/main" id="{DCE40307-BFE2-6C42-9177-076235303B8D}"/>
              </a:ext>
            </a:extLst>
          </p:cNvPr>
          <p:cNvGraphicFramePr/>
          <p:nvPr>
            <p:extLst>
              <p:ext uri="{D42A27DB-BD31-4B8C-83A1-F6EECF244321}">
                <p14:modId xmlns:p14="http://schemas.microsoft.com/office/powerpoint/2010/main" val="3358409358"/>
              </p:ext>
            </p:extLst>
          </p:nvPr>
        </p:nvGraphicFramePr>
        <p:xfrm>
          <a:off x="6791190" y="2957666"/>
          <a:ext cx="4023545" cy="3356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7650A2F-8460-294E-890B-80BAB97D855E}"/>
              </a:ext>
            </a:extLst>
          </p:cNvPr>
          <p:cNvSpPr txBox="1"/>
          <p:nvPr/>
        </p:nvSpPr>
        <p:spPr>
          <a:xfrm>
            <a:off x="1268085" y="2885860"/>
            <a:ext cx="5688105" cy="2862322"/>
          </a:xfrm>
          <a:prstGeom prst="rect">
            <a:avLst/>
          </a:prstGeom>
          <a:noFill/>
        </p:spPr>
        <p:txBody>
          <a:bodyPr wrap="square" lIns="90000" rtlCol="0">
            <a:noAutofit/>
          </a:bodyPr>
          <a:lstStyle/>
          <a:p>
            <a:r>
              <a:rPr lang="en-GB" sz="2000" u="sng" dirty="0">
                <a:solidFill>
                  <a:schemeClr val="accent2"/>
                </a:solidFill>
              </a:rPr>
              <a:t>Activity 1</a:t>
            </a:r>
          </a:p>
          <a:p>
            <a:endParaRPr lang="en-GB" sz="2000" dirty="0">
              <a:solidFill>
                <a:schemeClr val="accent2"/>
              </a:solidFill>
            </a:endParaRPr>
          </a:p>
          <a:p>
            <a:r>
              <a:rPr lang="en-GB" sz="2000" dirty="0">
                <a:solidFill>
                  <a:schemeClr val="accent2"/>
                </a:solidFill>
              </a:rPr>
              <a:t>Using the information provided, create a </a:t>
            </a:r>
            <a:r>
              <a:rPr lang="en-GB" sz="2000" b="1" dirty="0">
                <a:solidFill>
                  <a:schemeClr val="accent2"/>
                </a:solidFill>
              </a:rPr>
              <a:t>pyramid of power </a:t>
            </a:r>
            <a:r>
              <a:rPr lang="en-GB" sz="2000" dirty="0">
                <a:solidFill>
                  <a:schemeClr val="accent2"/>
                </a:solidFill>
              </a:rPr>
              <a:t>for the British administration in Mandate Palestine. You will need to include the following:  </a:t>
            </a:r>
          </a:p>
          <a:p>
            <a:pPr marL="285750" indent="-285750">
              <a:buFont typeface="Arial" panose="020B0604020202020204" pitchFamily="34" charset="0"/>
              <a:buChar char="•"/>
            </a:pPr>
            <a:r>
              <a:rPr lang="en-GB" sz="2000" dirty="0">
                <a:solidFill>
                  <a:schemeClr val="accent2"/>
                </a:solidFill>
              </a:rPr>
              <a:t>Other British men in the Civil Administration</a:t>
            </a:r>
          </a:p>
          <a:p>
            <a:pPr marL="285750" indent="-285750">
              <a:buFont typeface="Arial" panose="020B0604020202020204" pitchFamily="34" charset="0"/>
              <a:buChar char="•"/>
            </a:pPr>
            <a:r>
              <a:rPr lang="en-GB" sz="2000" dirty="0">
                <a:solidFill>
                  <a:schemeClr val="accent2"/>
                </a:solidFill>
              </a:rPr>
              <a:t>Advisory Council </a:t>
            </a:r>
          </a:p>
          <a:p>
            <a:pPr marL="285750" indent="-285750">
              <a:buFont typeface="Arial" panose="020B0604020202020204" pitchFamily="34" charset="0"/>
              <a:buChar char="•"/>
            </a:pPr>
            <a:r>
              <a:rPr lang="en-GB" sz="2000" dirty="0">
                <a:solidFill>
                  <a:schemeClr val="accent2"/>
                </a:solidFill>
              </a:rPr>
              <a:t>High Commissioner</a:t>
            </a:r>
          </a:p>
          <a:p>
            <a:pPr marL="285750" indent="-285750">
              <a:buFont typeface="Arial" panose="020B0604020202020204" pitchFamily="34" charset="0"/>
              <a:buChar char="•"/>
              <a:tabLst>
                <a:tab pos="2576513" algn="l"/>
              </a:tabLst>
            </a:pPr>
            <a:r>
              <a:rPr lang="en-GB" sz="2000" dirty="0">
                <a:solidFill>
                  <a:schemeClr val="accent2"/>
                </a:solidFill>
              </a:rPr>
              <a:t>Palestinians and Jews in the Civil Administration</a:t>
            </a:r>
            <a:endParaRPr lang="en-GB" sz="2000" dirty="0"/>
          </a:p>
          <a:p>
            <a:pPr marL="285750" indent="-285750">
              <a:buFont typeface="Arial" panose="020B0604020202020204" pitchFamily="34" charset="0"/>
              <a:buChar char="•"/>
              <a:tabLst>
                <a:tab pos="2576513" algn="l"/>
              </a:tabLst>
            </a:pPr>
            <a:r>
              <a:rPr lang="en-GB" sz="2000" dirty="0">
                <a:solidFill>
                  <a:schemeClr val="accent2"/>
                </a:solidFill>
              </a:rPr>
              <a:t>Executive Council</a:t>
            </a:r>
          </a:p>
        </p:txBody>
      </p:sp>
      <p:sp>
        <p:nvSpPr>
          <p:cNvPr id="3" name="TextBox 2">
            <a:extLst>
              <a:ext uri="{FF2B5EF4-FFF2-40B4-BE49-F238E27FC236}">
                <a16:creationId xmlns:a16="http://schemas.microsoft.com/office/drawing/2014/main" id="{9C0BBDA0-8AC5-B04F-9064-B5DB4C1D2DCB}"/>
              </a:ext>
            </a:extLst>
          </p:cNvPr>
          <p:cNvSpPr txBox="1"/>
          <p:nvPr/>
        </p:nvSpPr>
        <p:spPr>
          <a:xfrm>
            <a:off x="8363014" y="3309601"/>
            <a:ext cx="879895" cy="338554"/>
          </a:xfrm>
          <a:prstGeom prst="rect">
            <a:avLst/>
          </a:prstGeom>
          <a:noFill/>
        </p:spPr>
        <p:txBody>
          <a:bodyPr wrap="square" rtlCol="0">
            <a:spAutoFit/>
          </a:bodyPr>
          <a:lstStyle/>
          <a:p>
            <a:pPr algn="ctr"/>
            <a:r>
              <a:rPr lang="en-GB" sz="800" dirty="0">
                <a:solidFill>
                  <a:srgbClr val="0070C0"/>
                </a:solidFill>
              </a:rPr>
              <a:t>High Commissioner</a:t>
            </a:r>
          </a:p>
        </p:txBody>
      </p:sp>
      <p:sp>
        <p:nvSpPr>
          <p:cNvPr id="13" name="TextBox 12">
            <a:extLst>
              <a:ext uri="{FF2B5EF4-FFF2-40B4-BE49-F238E27FC236}">
                <a16:creationId xmlns:a16="http://schemas.microsoft.com/office/drawing/2014/main" id="{31520774-55E3-B745-9587-5F404B42B7F8}"/>
              </a:ext>
            </a:extLst>
          </p:cNvPr>
          <p:cNvSpPr txBox="1"/>
          <p:nvPr/>
        </p:nvSpPr>
        <p:spPr>
          <a:xfrm>
            <a:off x="8387735" y="3771207"/>
            <a:ext cx="879895" cy="430887"/>
          </a:xfrm>
          <a:prstGeom prst="rect">
            <a:avLst/>
          </a:prstGeom>
          <a:noFill/>
        </p:spPr>
        <p:txBody>
          <a:bodyPr wrap="square" rtlCol="0">
            <a:spAutoFit/>
          </a:bodyPr>
          <a:lstStyle/>
          <a:p>
            <a:pPr algn="ctr"/>
            <a:r>
              <a:rPr lang="en-GB" sz="1100" dirty="0">
                <a:solidFill>
                  <a:srgbClr val="0070C0"/>
                </a:solidFill>
              </a:rPr>
              <a:t>Executive Council</a:t>
            </a:r>
          </a:p>
        </p:txBody>
      </p:sp>
      <p:sp>
        <p:nvSpPr>
          <p:cNvPr id="15" name="TextBox 14">
            <a:extLst>
              <a:ext uri="{FF2B5EF4-FFF2-40B4-BE49-F238E27FC236}">
                <a16:creationId xmlns:a16="http://schemas.microsoft.com/office/drawing/2014/main" id="{3CA836FF-700B-8D46-BC41-1CF6F392EBE4}"/>
              </a:ext>
            </a:extLst>
          </p:cNvPr>
          <p:cNvSpPr txBox="1"/>
          <p:nvPr/>
        </p:nvSpPr>
        <p:spPr>
          <a:xfrm>
            <a:off x="8363013" y="4435541"/>
            <a:ext cx="879895" cy="430887"/>
          </a:xfrm>
          <a:prstGeom prst="rect">
            <a:avLst/>
          </a:prstGeom>
          <a:noFill/>
        </p:spPr>
        <p:txBody>
          <a:bodyPr wrap="square" rtlCol="0">
            <a:spAutoFit/>
          </a:bodyPr>
          <a:lstStyle/>
          <a:p>
            <a:pPr algn="ctr"/>
            <a:r>
              <a:rPr lang="en-GB" sz="1100" dirty="0">
                <a:solidFill>
                  <a:srgbClr val="0070C0"/>
                </a:solidFill>
              </a:rPr>
              <a:t>Advisory Council</a:t>
            </a:r>
          </a:p>
        </p:txBody>
      </p:sp>
      <p:sp>
        <p:nvSpPr>
          <p:cNvPr id="18" name="TextBox 17">
            <a:extLst>
              <a:ext uri="{FF2B5EF4-FFF2-40B4-BE49-F238E27FC236}">
                <a16:creationId xmlns:a16="http://schemas.microsoft.com/office/drawing/2014/main" id="{4A45CD86-B5E4-3D4A-8329-2F5994E0867D}"/>
              </a:ext>
            </a:extLst>
          </p:cNvPr>
          <p:cNvSpPr txBox="1"/>
          <p:nvPr/>
        </p:nvSpPr>
        <p:spPr>
          <a:xfrm>
            <a:off x="7771107" y="5070444"/>
            <a:ext cx="2038306" cy="430887"/>
          </a:xfrm>
          <a:prstGeom prst="rect">
            <a:avLst/>
          </a:prstGeom>
          <a:noFill/>
        </p:spPr>
        <p:txBody>
          <a:bodyPr wrap="square" rtlCol="0">
            <a:spAutoFit/>
          </a:bodyPr>
          <a:lstStyle/>
          <a:p>
            <a:pPr algn="ctr"/>
            <a:r>
              <a:rPr lang="en-GB" sz="1100" dirty="0">
                <a:solidFill>
                  <a:srgbClr val="0070C0"/>
                </a:solidFill>
              </a:rPr>
              <a:t>Other British men in the Civil Administration</a:t>
            </a:r>
          </a:p>
        </p:txBody>
      </p:sp>
      <p:sp>
        <p:nvSpPr>
          <p:cNvPr id="19" name="TextBox 18">
            <a:extLst>
              <a:ext uri="{FF2B5EF4-FFF2-40B4-BE49-F238E27FC236}">
                <a16:creationId xmlns:a16="http://schemas.microsoft.com/office/drawing/2014/main" id="{A15E3194-E770-194E-AB48-AFF3CA915682}"/>
              </a:ext>
            </a:extLst>
          </p:cNvPr>
          <p:cNvSpPr txBox="1"/>
          <p:nvPr/>
        </p:nvSpPr>
        <p:spPr>
          <a:xfrm>
            <a:off x="7393611" y="5734778"/>
            <a:ext cx="2706393" cy="430887"/>
          </a:xfrm>
          <a:prstGeom prst="rect">
            <a:avLst/>
          </a:prstGeom>
          <a:noFill/>
        </p:spPr>
        <p:txBody>
          <a:bodyPr wrap="square" rtlCol="0">
            <a:spAutoFit/>
          </a:bodyPr>
          <a:lstStyle/>
          <a:p>
            <a:pPr algn="ctr"/>
            <a:r>
              <a:rPr lang="en-GB" sz="1100" dirty="0">
                <a:solidFill>
                  <a:srgbClr val="0070C0"/>
                </a:solidFill>
              </a:rPr>
              <a:t>Palestinians and Jews in the Civil Administration</a:t>
            </a:r>
          </a:p>
        </p:txBody>
      </p:sp>
    </p:spTree>
    <p:extLst>
      <p:ext uri="{BB962C8B-B14F-4D97-AF65-F5344CB8AC3E}">
        <p14:creationId xmlns:p14="http://schemas.microsoft.com/office/powerpoint/2010/main" val="376826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D9D6D-4FC3-6241-AC34-C77FB7874508}"/>
              </a:ext>
            </a:extLst>
          </p:cNvPr>
          <p:cNvSpPr>
            <a:spLocks noGrp="1"/>
          </p:cNvSpPr>
          <p:nvPr>
            <p:ph type="title"/>
          </p:nvPr>
        </p:nvSpPr>
        <p:spPr>
          <a:xfrm>
            <a:off x="836676" y="394774"/>
            <a:ext cx="10515600" cy="1325563"/>
          </a:xfrm>
        </p:spPr>
        <p:txBody>
          <a:bodyPr>
            <a:normAutofit fontScale="90000"/>
          </a:bodyPr>
          <a:lstStyle/>
          <a:p>
            <a:pPr algn="ctr"/>
            <a:r>
              <a:rPr lang="en-GB" sz="4600" dirty="0"/>
              <a:t>The political situation: Palestinians and Zionists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6A974EC7-7AC7-9D45-AE6D-89D9CB299D28}"/>
              </a:ext>
            </a:extLst>
          </p:cNvPr>
          <p:cNvSpPr txBox="1">
            <a:spLocks noGrp="1"/>
          </p:cNvSpPr>
          <p:nvPr>
            <p:ph idx="1"/>
          </p:nvPr>
        </p:nvSpPr>
        <p:spPr>
          <a:xfrm>
            <a:off x="851647" y="1903413"/>
            <a:ext cx="10515600" cy="4252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t>British policy in Mandate Palestine was characterised by </a:t>
            </a:r>
            <a:r>
              <a:rPr lang="en-GB" sz="2000" b="1" dirty="0"/>
              <a:t>ineffectiveness</a:t>
            </a:r>
            <a:r>
              <a:rPr lang="en-GB" sz="2000" dirty="0"/>
              <a:t> and </a:t>
            </a:r>
            <a:r>
              <a:rPr lang="en-GB" sz="2000" b="1" dirty="0"/>
              <a:t>instability</a:t>
            </a:r>
            <a:r>
              <a:rPr lang="en-GB" sz="2000" dirty="0"/>
              <a:t>, as Britain found itself being pulled in different directions by Palestinians and Zionists</a:t>
            </a:r>
          </a:p>
          <a:p>
            <a:pPr marL="0" indent="0">
              <a:buNone/>
            </a:pPr>
            <a:endParaRPr lang="en-GB" sz="2400" dirty="0">
              <a:sym typeface="Wingdings" pitchFamily="2" charset="2"/>
            </a:endParaRPr>
          </a:p>
          <a:p>
            <a:endParaRPr lang="en-GB" sz="2000" dirty="0">
              <a:sym typeface="Wingdings" pitchFamily="2" charset="2"/>
            </a:endParaRPr>
          </a:p>
          <a:p>
            <a:endParaRPr lang="en-GB" sz="2000" dirty="0"/>
          </a:p>
        </p:txBody>
      </p:sp>
      <p:sp>
        <p:nvSpPr>
          <p:cNvPr id="5" name="Rectangle 4">
            <a:extLst>
              <a:ext uri="{FF2B5EF4-FFF2-40B4-BE49-F238E27FC236}">
                <a16:creationId xmlns:a16="http://schemas.microsoft.com/office/drawing/2014/main" id="{87642775-D138-4A42-B1EA-7D4BE04B18C0}"/>
              </a:ext>
            </a:extLst>
          </p:cNvPr>
          <p:cNvSpPr/>
          <p:nvPr/>
        </p:nvSpPr>
        <p:spPr>
          <a:xfrm>
            <a:off x="361499" y="2598341"/>
            <a:ext cx="5734501" cy="4016484"/>
          </a:xfrm>
          <a:prstGeom prst="rect">
            <a:avLst/>
          </a:prstGeom>
          <a:solidFill>
            <a:schemeClr val="accent5"/>
          </a:solidFill>
        </p:spPr>
        <p:txBody>
          <a:bodyPr wrap="square">
            <a:spAutoFit/>
          </a:bodyPr>
          <a:lstStyle/>
          <a:p>
            <a:pPr algn="ctr"/>
            <a:r>
              <a:rPr lang="en-GB" sz="1500" b="1" u="sng" dirty="0">
                <a:solidFill>
                  <a:schemeClr val="bg1"/>
                </a:solidFill>
              </a:rPr>
              <a:t>The Palestinians</a:t>
            </a:r>
          </a:p>
          <a:p>
            <a:endParaRPr lang="en-GB" sz="1500" dirty="0">
              <a:solidFill>
                <a:schemeClr val="bg1"/>
              </a:solidFill>
            </a:endParaRPr>
          </a:p>
          <a:p>
            <a:r>
              <a:rPr lang="en-GB" sz="1500" dirty="0">
                <a:solidFill>
                  <a:schemeClr val="bg1"/>
                </a:solidFill>
              </a:rPr>
              <a:t>At first, </a:t>
            </a:r>
            <a:r>
              <a:rPr lang="en-GB" sz="1500" u="sng" dirty="0">
                <a:solidFill>
                  <a:schemeClr val="bg1"/>
                </a:solidFill>
              </a:rPr>
              <a:t>Muslim-Christian Associations </a:t>
            </a:r>
            <a:r>
              <a:rPr lang="en-GB" sz="1500" dirty="0">
                <a:solidFill>
                  <a:schemeClr val="bg1"/>
                </a:solidFill>
              </a:rPr>
              <a:t>were established across Palestine. In 1919, these associations came together to establish the </a:t>
            </a:r>
            <a:r>
              <a:rPr lang="en-GB" sz="1500" u="sng" dirty="0">
                <a:solidFill>
                  <a:schemeClr val="bg1"/>
                </a:solidFill>
              </a:rPr>
              <a:t>Palestine Arab Congress</a:t>
            </a:r>
          </a:p>
          <a:p>
            <a:endParaRPr lang="en-GB" sz="1500" dirty="0">
              <a:solidFill>
                <a:schemeClr val="bg1"/>
              </a:solidFill>
            </a:endParaRPr>
          </a:p>
          <a:p>
            <a:r>
              <a:rPr lang="en-GB" sz="1500" dirty="0">
                <a:solidFill>
                  <a:schemeClr val="bg1"/>
                </a:solidFill>
              </a:rPr>
              <a:t>At the third Palestine Arab Congress, the </a:t>
            </a:r>
            <a:r>
              <a:rPr lang="en-GB" sz="1500" u="sng" dirty="0">
                <a:solidFill>
                  <a:schemeClr val="bg1"/>
                </a:solidFill>
              </a:rPr>
              <a:t>Arab Executive </a:t>
            </a:r>
            <a:r>
              <a:rPr lang="en-GB" sz="1500" dirty="0">
                <a:solidFill>
                  <a:schemeClr val="bg1"/>
                </a:solidFill>
              </a:rPr>
              <a:t>was established. This became the </a:t>
            </a:r>
            <a:r>
              <a:rPr lang="en-GB" sz="1500" b="1" dirty="0">
                <a:solidFill>
                  <a:schemeClr val="bg1"/>
                </a:solidFill>
              </a:rPr>
              <a:t>main Palestinian nationalist group </a:t>
            </a:r>
            <a:r>
              <a:rPr lang="en-GB" sz="1500" dirty="0">
                <a:solidFill>
                  <a:schemeClr val="bg1"/>
                </a:solidFill>
              </a:rPr>
              <a:t>in 1920s Palestine</a:t>
            </a:r>
          </a:p>
          <a:p>
            <a:endParaRPr lang="en-GB" sz="1500" dirty="0">
              <a:solidFill>
                <a:schemeClr val="bg1"/>
              </a:solidFill>
            </a:endParaRPr>
          </a:p>
          <a:p>
            <a:r>
              <a:rPr lang="en-GB" sz="1500" dirty="0">
                <a:solidFill>
                  <a:schemeClr val="bg1"/>
                </a:solidFill>
              </a:rPr>
              <a:t>Then, at the start of the Great Arab Revolt in 1936, the Arab Executive was replaced with the </a:t>
            </a:r>
            <a:r>
              <a:rPr lang="en-GB" sz="1500" u="sng" dirty="0">
                <a:solidFill>
                  <a:schemeClr val="bg1"/>
                </a:solidFill>
                <a:sym typeface="Wingdings" pitchFamily="2" charset="2"/>
              </a:rPr>
              <a:t>Arab Higher Committee</a:t>
            </a:r>
          </a:p>
          <a:p>
            <a:endParaRPr lang="en-GB" sz="1500" b="1" dirty="0">
              <a:solidFill>
                <a:schemeClr val="bg1"/>
              </a:solidFill>
              <a:sym typeface="Wingdings" pitchFamily="2" charset="2"/>
            </a:endParaRPr>
          </a:p>
          <a:p>
            <a:endParaRPr lang="en-GB" sz="1500" b="1" dirty="0">
              <a:solidFill>
                <a:schemeClr val="bg1"/>
              </a:solidFill>
              <a:sym typeface="Wingdings" pitchFamily="2" charset="2"/>
            </a:endParaRPr>
          </a:p>
          <a:p>
            <a:pPr algn="ctr"/>
            <a:r>
              <a:rPr lang="en-GB" sz="1500" b="1" i="1" dirty="0">
                <a:solidFill>
                  <a:schemeClr val="bg1"/>
                </a:solidFill>
                <a:sym typeface="Wingdings" pitchFamily="2" charset="2"/>
              </a:rPr>
              <a:t>What did Palestinians want?</a:t>
            </a:r>
          </a:p>
          <a:p>
            <a:pPr algn="ctr"/>
            <a:r>
              <a:rPr lang="en-GB" sz="1500" dirty="0">
                <a:solidFill>
                  <a:schemeClr val="bg1"/>
                </a:solidFill>
                <a:sym typeface="Wingdings" pitchFamily="2" charset="2"/>
              </a:rPr>
              <a:t>The Palestinians had been promised their independence for rising up against the Ottoman Empire – they wanted a Palestinian state!</a:t>
            </a:r>
          </a:p>
        </p:txBody>
      </p:sp>
      <p:sp>
        <p:nvSpPr>
          <p:cNvPr id="11" name="Rectangle 10">
            <a:extLst>
              <a:ext uri="{FF2B5EF4-FFF2-40B4-BE49-F238E27FC236}">
                <a16:creationId xmlns:a16="http://schemas.microsoft.com/office/drawing/2014/main" id="{6CBFDE57-5958-3C49-B1D5-7DEB532A2C2C}"/>
              </a:ext>
            </a:extLst>
          </p:cNvPr>
          <p:cNvSpPr/>
          <p:nvPr/>
        </p:nvSpPr>
        <p:spPr>
          <a:xfrm>
            <a:off x="6275226" y="2598341"/>
            <a:ext cx="5555275" cy="4016483"/>
          </a:xfrm>
          <a:prstGeom prst="rect">
            <a:avLst/>
          </a:prstGeom>
          <a:solidFill>
            <a:schemeClr val="accent6"/>
          </a:solidFill>
        </p:spPr>
        <p:txBody>
          <a:bodyPr wrap="square" lIns="90000">
            <a:noAutofit/>
          </a:bodyPr>
          <a:lstStyle/>
          <a:p>
            <a:pPr algn="ctr"/>
            <a:r>
              <a:rPr lang="en-GB" sz="1500" b="1" u="sng" dirty="0">
                <a:solidFill>
                  <a:schemeClr val="bg1"/>
                </a:solidFill>
              </a:rPr>
              <a:t>The Zionists</a:t>
            </a:r>
          </a:p>
          <a:p>
            <a:endParaRPr lang="en-GB" sz="1500" dirty="0">
              <a:solidFill>
                <a:schemeClr val="bg1"/>
              </a:solidFill>
            </a:endParaRPr>
          </a:p>
          <a:p>
            <a:r>
              <a:rPr lang="en-GB" sz="1500" dirty="0">
                <a:solidFill>
                  <a:schemeClr val="bg1"/>
                </a:solidFill>
              </a:rPr>
              <a:t>At the First Zionist Congress in Basle in 1897, the </a:t>
            </a:r>
            <a:r>
              <a:rPr lang="en-GB" sz="1500" u="sng" dirty="0">
                <a:solidFill>
                  <a:schemeClr val="bg1"/>
                </a:solidFill>
              </a:rPr>
              <a:t>Zionist Organisation </a:t>
            </a:r>
            <a:r>
              <a:rPr lang="en-GB" sz="1500" dirty="0">
                <a:solidFill>
                  <a:schemeClr val="bg1"/>
                </a:solidFill>
              </a:rPr>
              <a:t>was established. The Zionist Organisation led the Jews in Palestine until 1929, when the </a:t>
            </a:r>
            <a:r>
              <a:rPr lang="en-GB" sz="1500" u="sng" dirty="0">
                <a:solidFill>
                  <a:schemeClr val="bg1"/>
                </a:solidFill>
              </a:rPr>
              <a:t>Jewish Agency </a:t>
            </a:r>
            <a:r>
              <a:rPr lang="en-GB" sz="1500" dirty="0">
                <a:solidFill>
                  <a:schemeClr val="bg1"/>
                </a:solidFill>
              </a:rPr>
              <a:t>was established as a </a:t>
            </a:r>
            <a:r>
              <a:rPr lang="en-GB" sz="1500" b="1" dirty="0">
                <a:solidFill>
                  <a:schemeClr val="bg1"/>
                </a:solidFill>
              </a:rPr>
              <a:t>branch</a:t>
            </a:r>
            <a:r>
              <a:rPr lang="en-GB" sz="1500" dirty="0">
                <a:solidFill>
                  <a:schemeClr val="bg1"/>
                </a:solidFill>
              </a:rPr>
              <a:t> of this organisation</a:t>
            </a:r>
          </a:p>
          <a:p>
            <a:endParaRPr lang="en-GB" sz="1500" dirty="0">
              <a:solidFill>
                <a:schemeClr val="bg1"/>
              </a:solidFill>
            </a:endParaRPr>
          </a:p>
          <a:p>
            <a:r>
              <a:rPr lang="en-GB" sz="1500" dirty="0">
                <a:solidFill>
                  <a:schemeClr val="bg1"/>
                </a:solidFill>
              </a:rPr>
              <a:t>Another important Zionist organisation was the </a:t>
            </a:r>
            <a:r>
              <a:rPr lang="en-GB" sz="1500" u="sng" dirty="0">
                <a:solidFill>
                  <a:schemeClr val="bg1"/>
                </a:solidFill>
              </a:rPr>
              <a:t>Jewish National Council</a:t>
            </a:r>
            <a:r>
              <a:rPr lang="en-GB" sz="1500" dirty="0">
                <a:solidFill>
                  <a:schemeClr val="bg1"/>
                </a:solidFill>
              </a:rPr>
              <a:t> (or </a:t>
            </a:r>
            <a:r>
              <a:rPr lang="en-GB" sz="1500" i="1" dirty="0">
                <a:solidFill>
                  <a:schemeClr val="bg1"/>
                </a:solidFill>
              </a:rPr>
              <a:t>Vaad Leumi</a:t>
            </a:r>
            <a:r>
              <a:rPr lang="en-GB" sz="1500" dirty="0">
                <a:solidFill>
                  <a:schemeClr val="bg1"/>
                </a:solidFill>
              </a:rPr>
              <a:t>). This was the </a:t>
            </a:r>
            <a:r>
              <a:rPr lang="en-GB" sz="1500" b="1" dirty="0">
                <a:solidFill>
                  <a:schemeClr val="bg1"/>
                </a:solidFill>
              </a:rPr>
              <a:t>main organisation </a:t>
            </a:r>
            <a:r>
              <a:rPr lang="en-GB" sz="1500" dirty="0">
                <a:solidFill>
                  <a:schemeClr val="bg1"/>
                </a:solidFill>
              </a:rPr>
              <a:t>concerning Jewish welfare, education, local government and security in Mandate Palestine</a:t>
            </a:r>
          </a:p>
          <a:p>
            <a:endParaRPr lang="en-GB" sz="1500" dirty="0">
              <a:solidFill>
                <a:schemeClr val="bg1"/>
              </a:solidFill>
            </a:endParaRPr>
          </a:p>
          <a:p>
            <a:endParaRPr lang="en-GB" sz="1500" dirty="0">
              <a:solidFill>
                <a:schemeClr val="bg1"/>
              </a:solidFill>
            </a:endParaRPr>
          </a:p>
          <a:p>
            <a:endParaRPr lang="en-GB" sz="1500" dirty="0">
              <a:solidFill>
                <a:schemeClr val="bg1"/>
              </a:solidFill>
            </a:endParaRPr>
          </a:p>
          <a:p>
            <a:pPr algn="ctr"/>
            <a:r>
              <a:rPr lang="en-GB" sz="1500" b="1" i="1" dirty="0">
                <a:solidFill>
                  <a:schemeClr val="bg1"/>
                </a:solidFill>
              </a:rPr>
              <a:t>What did Jews want?</a:t>
            </a:r>
          </a:p>
          <a:p>
            <a:pPr algn="ctr"/>
            <a:r>
              <a:rPr lang="en-GB" sz="1500" dirty="0">
                <a:solidFill>
                  <a:schemeClr val="bg1"/>
                </a:solidFill>
              </a:rPr>
              <a:t>The Jews had been promised British support for the establishment of a ‘national home’ in Palestine-Israel – they wanted a homeland!</a:t>
            </a:r>
          </a:p>
          <a:p>
            <a:endParaRPr lang="en-GB" sz="1500" b="1" dirty="0">
              <a:solidFill>
                <a:schemeClr val="bg1"/>
              </a:solidFill>
              <a:sym typeface="Wingdings" pitchFamily="2" charset="2"/>
            </a:endParaRPr>
          </a:p>
          <a:p>
            <a:endParaRPr lang="en-GB" sz="1500" b="1" dirty="0">
              <a:solidFill>
                <a:schemeClr val="bg1"/>
              </a:solidFill>
              <a:sym typeface="Wingdings" pitchFamily="2" charset="2"/>
            </a:endParaRPr>
          </a:p>
        </p:txBody>
      </p:sp>
    </p:spTree>
    <p:extLst>
      <p:ext uri="{BB962C8B-B14F-4D97-AF65-F5344CB8AC3E}">
        <p14:creationId xmlns:p14="http://schemas.microsoft.com/office/powerpoint/2010/main" val="344051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F76AD-9CEF-E049-B440-350DE2A58A23}"/>
              </a:ext>
            </a:extLst>
          </p:cNvPr>
          <p:cNvSpPr>
            <a:spLocks noGrp="1"/>
          </p:cNvSpPr>
          <p:nvPr>
            <p:ph type="title"/>
          </p:nvPr>
        </p:nvSpPr>
        <p:spPr>
          <a:xfrm>
            <a:off x="758952" y="705554"/>
            <a:ext cx="7467034" cy="1398079"/>
          </a:xfrm>
        </p:spPr>
        <p:txBody>
          <a:bodyPr anchor="b">
            <a:noAutofit/>
          </a:bodyPr>
          <a:lstStyle/>
          <a:p>
            <a:r>
              <a:rPr lang="en-GB" sz="4000" dirty="0"/>
              <a:t>5a Worksheet</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66A1C3-D40A-A747-923F-613DCA64AC82}"/>
              </a:ext>
            </a:extLst>
          </p:cNvPr>
          <p:cNvSpPr txBox="1"/>
          <p:nvPr/>
        </p:nvSpPr>
        <p:spPr>
          <a:xfrm>
            <a:off x="1138514" y="2763971"/>
            <a:ext cx="10265606" cy="3744074"/>
          </a:xfrm>
          <a:prstGeom prst="rect">
            <a:avLst/>
          </a:prstGeom>
          <a:noFill/>
          <a:ln w="28575">
            <a:solidFill>
              <a:schemeClr val="accent2"/>
            </a:solidFill>
          </a:ln>
        </p:spPr>
        <p:txBody>
          <a:bodyPr wrap="square" lIns="90000" rtlCol="0">
            <a:noAutofit/>
          </a:bodyPr>
          <a:lstStyle/>
          <a:p>
            <a:endParaRPr lang="en-GB" dirty="0">
              <a:solidFill>
                <a:schemeClr val="accent2"/>
              </a:solidFill>
            </a:endParaRPr>
          </a:p>
        </p:txBody>
      </p:sp>
      <p:sp>
        <p:nvSpPr>
          <p:cNvPr id="7" name="TextBox 6">
            <a:extLst>
              <a:ext uri="{FF2B5EF4-FFF2-40B4-BE49-F238E27FC236}">
                <a16:creationId xmlns:a16="http://schemas.microsoft.com/office/drawing/2014/main" id="{67650A2F-8460-294E-890B-80BAB97D855E}"/>
              </a:ext>
            </a:extLst>
          </p:cNvPr>
          <p:cNvSpPr txBox="1"/>
          <p:nvPr/>
        </p:nvSpPr>
        <p:spPr>
          <a:xfrm>
            <a:off x="1327259" y="2972754"/>
            <a:ext cx="5961660" cy="2862322"/>
          </a:xfrm>
          <a:prstGeom prst="rect">
            <a:avLst/>
          </a:prstGeom>
          <a:noFill/>
        </p:spPr>
        <p:txBody>
          <a:bodyPr wrap="square" lIns="90000" rtlCol="0">
            <a:noAutofit/>
          </a:bodyPr>
          <a:lstStyle/>
          <a:p>
            <a:r>
              <a:rPr lang="en-GB" sz="1900" u="sng" dirty="0">
                <a:solidFill>
                  <a:schemeClr val="accent2"/>
                </a:solidFill>
              </a:rPr>
              <a:t>Activity 2</a:t>
            </a:r>
          </a:p>
          <a:p>
            <a:endParaRPr lang="en-GB" sz="1900" dirty="0">
              <a:solidFill>
                <a:schemeClr val="accent2"/>
              </a:solidFill>
            </a:endParaRPr>
          </a:p>
          <a:p>
            <a:r>
              <a:rPr lang="en-GB" sz="1900" dirty="0">
                <a:solidFill>
                  <a:schemeClr val="accent2"/>
                </a:solidFill>
              </a:rPr>
              <a:t>Using the information provided, create a list of the evolution of Palestinian nationalism. You will need to include the following:   </a:t>
            </a:r>
          </a:p>
          <a:p>
            <a:pPr marL="273050" indent="-273050">
              <a:buFont typeface="Arial" panose="020B0604020202020204" pitchFamily="34" charset="0"/>
              <a:buChar char="•"/>
            </a:pPr>
            <a:r>
              <a:rPr lang="en-GB" sz="1900" dirty="0">
                <a:solidFill>
                  <a:schemeClr val="accent2"/>
                </a:solidFill>
              </a:rPr>
              <a:t>Arab Higher Committee</a:t>
            </a:r>
            <a:endParaRPr lang="en-GB" sz="1900" dirty="0"/>
          </a:p>
          <a:p>
            <a:pPr marL="273050" indent="-273050">
              <a:buFont typeface="Arial" panose="020B0604020202020204" pitchFamily="34" charset="0"/>
              <a:buChar char="•"/>
            </a:pPr>
            <a:r>
              <a:rPr lang="en-GB" sz="1900" dirty="0">
                <a:solidFill>
                  <a:schemeClr val="accent2"/>
                </a:solidFill>
              </a:rPr>
              <a:t>Muslim-Christian Associations</a:t>
            </a:r>
          </a:p>
          <a:p>
            <a:pPr marL="285750" indent="-285750">
              <a:buFont typeface="Arial" panose="020B0604020202020204" pitchFamily="34" charset="0"/>
              <a:buChar char="•"/>
            </a:pPr>
            <a:r>
              <a:rPr lang="en-GB" sz="1900" dirty="0">
                <a:solidFill>
                  <a:schemeClr val="accent2"/>
                </a:solidFill>
              </a:rPr>
              <a:t>Arab Executive</a:t>
            </a:r>
          </a:p>
          <a:p>
            <a:endParaRPr lang="en-GB" sz="1900" dirty="0">
              <a:solidFill>
                <a:schemeClr val="accent2"/>
              </a:solidFill>
            </a:endParaRPr>
          </a:p>
          <a:p>
            <a:r>
              <a:rPr lang="en-GB" sz="1900" dirty="0">
                <a:solidFill>
                  <a:schemeClr val="accent2"/>
                </a:solidFill>
              </a:rPr>
              <a:t>Extension question: can you name the three main Jewish organisations in 1920s and 1930s Palestine?</a:t>
            </a:r>
          </a:p>
        </p:txBody>
      </p:sp>
      <p:graphicFrame>
        <p:nvGraphicFramePr>
          <p:cNvPr id="8" name="Diagram 7">
            <a:extLst>
              <a:ext uri="{FF2B5EF4-FFF2-40B4-BE49-F238E27FC236}">
                <a16:creationId xmlns:a16="http://schemas.microsoft.com/office/drawing/2014/main" id="{BD9AAF59-E0A3-BB4B-9AA5-2C739AA4943E}"/>
              </a:ext>
            </a:extLst>
          </p:cNvPr>
          <p:cNvGraphicFramePr/>
          <p:nvPr>
            <p:extLst>
              <p:ext uri="{D42A27DB-BD31-4B8C-83A1-F6EECF244321}">
                <p14:modId xmlns:p14="http://schemas.microsoft.com/office/powerpoint/2010/main" val="880601380"/>
              </p:ext>
            </p:extLst>
          </p:nvPr>
        </p:nvGraphicFramePr>
        <p:xfrm>
          <a:off x="7401464" y="3237542"/>
          <a:ext cx="3652022" cy="2796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65E4B942-BD5E-A148-A79C-65AE4913F231}"/>
              </a:ext>
            </a:extLst>
          </p:cNvPr>
          <p:cNvSpPr txBox="1"/>
          <p:nvPr/>
        </p:nvSpPr>
        <p:spPr>
          <a:xfrm>
            <a:off x="8034727" y="3403600"/>
            <a:ext cx="3128930" cy="369332"/>
          </a:xfrm>
          <a:prstGeom prst="rect">
            <a:avLst/>
          </a:prstGeom>
          <a:noFill/>
        </p:spPr>
        <p:txBody>
          <a:bodyPr wrap="square" rtlCol="0">
            <a:spAutoFit/>
          </a:bodyPr>
          <a:lstStyle/>
          <a:p>
            <a:pPr algn="ctr"/>
            <a:r>
              <a:rPr lang="en-GB" dirty="0">
                <a:solidFill>
                  <a:srgbClr val="0070C0"/>
                </a:solidFill>
              </a:rPr>
              <a:t>Muslim-Christian Associations</a:t>
            </a:r>
          </a:p>
        </p:txBody>
      </p:sp>
      <p:sp>
        <p:nvSpPr>
          <p:cNvPr id="10" name="TextBox 9">
            <a:extLst>
              <a:ext uri="{FF2B5EF4-FFF2-40B4-BE49-F238E27FC236}">
                <a16:creationId xmlns:a16="http://schemas.microsoft.com/office/drawing/2014/main" id="{631E7274-53FA-9848-9E67-A4600DF26304}"/>
              </a:ext>
            </a:extLst>
          </p:cNvPr>
          <p:cNvSpPr txBox="1"/>
          <p:nvPr/>
        </p:nvSpPr>
        <p:spPr>
          <a:xfrm>
            <a:off x="8149027" y="4266676"/>
            <a:ext cx="2901728" cy="369332"/>
          </a:xfrm>
          <a:prstGeom prst="rect">
            <a:avLst/>
          </a:prstGeom>
          <a:noFill/>
        </p:spPr>
        <p:txBody>
          <a:bodyPr wrap="square" rtlCol="0">
            <a:spAutoFit/>
          </a:bodyPr>
          <a:lstStyle/>
          <a:p>
            <a:pPr algn="ctr"/>
            <a:r>
              <a:rPr lang="en-GB" dirty="0">
                <a:solidFill>
                  <a:srgbClr val="0070C0"/>
                </a:solidFill>
              </a:rPr>
              <a:t>Arab Executive</a:t>
            </a:r>
          </a:p>
        </p:txBody>
      </p:sp>
      <p:sp>
        <p:nvSpPr>
          <p:cNvPr id="11" name="TextBox 10">
            <a:extLst>
              <a:ext uri="{FF2B5EF4-FFF2-40B4-BE49-F238E27FC236}">
                <a16:creationId xmlns:a16="http://schemas.microsoft.com/office/drawing/2014/main" id="{B460E231-65D6-614B-9939-17AC1B0C4676}"/>
              </a:ext>
            </a:extLst>
          </p:cNvPr>
          <p:cNvSpPr txBox="1"/>
          <p:nvPr/>
        </p:nvSpPr>
        <p:spPr>
          <a:xfrm>
            <a:off x="8134501" y="5129752"/>
            <a:ext cx="2901728" cy="369332"/>
          </a:xfrm>
          <a:prstGeom prst="rect">
            <a:avLst/>
          </a:prstGeom>
          <a:noFill/>
        </p:spPr>
        <p:txBody>
          <a:bodyPr wrap="square" rtlCol="0">
            <a:spAutoFit/>
          </a:bodyPr>
          <a:lstStyle/>
          <a:p>
            <a:pPr algn="ctr"/>
            <a:r>
              <a:rPr lang="en-GB" dirty="0">
                <a:solidFill>
                  <a:srgbClr val="0070C0"/>
                </a:solidFill>
              </a:rPr>
              <a:t>Arab Higher Committee</a:t>
            </a:r>
          </a:p>
        </p:txBody>
      </p:sp>
    </p:spTree>
    <p:extLst>
      <p:ext uri="{BB962C8B-B14F-4D97-AF65-F5344CB8AC3E}">
        <p14:creationId xmlns:p14="http://schemas.microsoft.com/office/powerpoint/2010/main" val="22878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DB8DE-4E43-4546-903C-83551E423960}"/>
              </a:ext>
            </a:extLst>
          </p:cNvPr>
          <p:cNvSpPr>
            <a:spLocks noGrp="1"/>
          </p:cNvSpPr>
          <p:nvPr>
            <p:ph type="title"/>
          </p:nvPr>
        </p:nvSpPr>
        <p:spPr>
          <a:xfrm>
            <a:off x="508748" y="2590574"/>
            <a:ext cx="3813862" cy="1483360"/>
          </a:xfrm>
        </p:spPr>
        <p:txBody>
          <a:bodyPr>
            <a:noAutofit/>
          </a:bodyPr>
          <a:lstStyle/>
          <a:p>
            <a:pPr algn="ctr"/>
            <a:r>
              <a:rPr lang="en-GB" sz="4800" b="1" dirty="0">
                <a:solidFill>
                  <a:schemeClr val="accent2"/>
                </a:solidFill>
              </a:rPr>
              <a:t>The daily lives of Palestinians and Jews</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B803FA-5FEA-6841-ABF3-3E3FED249363}"/>
              </a:ext>
            </a:extLst>
          </p:cNvPr>
          <p:cNvSpPr>
            <a:spLocks noGrp="1"/>
          </p:cNvSpPr>
          <p:nvPr>
            <p:ph idx="1"/>
          </p:nvPr>
        </p:nvSpPr>
        <p:spPr>
          <a:xfrm>
            <a:off x="5138978" y="731009"/>
            <a:ext cx="6224335" cy="5431536"/>
          </a:xfrm>
        </p:spPr>
        <p:txBody>
          <a:bodyPr anchor="ctr">
            <a:normAutofit lnSpcReduction="10000"/>
          </a:bodyPr>
          <a:lstStyle/>
          <a:p>
            <a:r>
              <a:rPr lang="en-GB" dirty="0"/>
              <a:t>On a </a:t>
            </a:r>
            <a:r>
              <a:rPr lang="en-GB" b="1" dirty="0"/>
              <a:t>daily level</a:t>
            </a:r>
            <a:r>
              <a:rPr lang="en-GB" dirty="0"/>
              <a:t>, Palestinians and Jews lived quite </a:t>
            </a:r>
            <a:r>
              <a:rPr lang="en-GB" b="1" dirty="0"/>
              <a:t>separate lives </a:t>
            </a:r>
            <a:r>
              <a:rPr lang="en-GB" dirty="0"/>
              <a:t>during the Mandate</a:t>
            </a:r>
          </a:p>
          <a:p>
            <a:r>
              <a:rPr lang="en-GB" dirty="0"/>
              <a:t>These communities were separate regarding </a:t>
            </a:r>
            <a:r>
              <a:rPr lang="en-GB" b="1" dirty="0"/>
              <a:t>education, health and culture</a:t>
            </a:r>
          </a:p>
          <a:p>
            <a:r>
              <a:rPr lang="en-GB" sz="2800" dirty="0"/>
              <a:t>For example, </a:t>
            </a:r>
            <a:r>
              <a:rPr lang="en-GB" sz="2800" b="1" dirty="0"/>
              <a:t>98.8%</a:t>
            </a:r>
            <a:r>
              <a:rPr lang="en-GB" sz="2800" dirty="0"/>
              <a:t> of students at Christian missionary schools were Palestinian in 1926 – just 1.2% were Jewish. The Jewish community had its own </a:t>
            </a:r>
            <a:r>
              <a:rPr lang="en-GB" sz="2800" b="1" dirty="0"/>
              <a:t>independent school system</a:t>
            </a:r>
          </a:p>
          <a:p>
            <a:r>
              <a:rPr lang="en-GB" dirty="0"/>
              <a:t>The Palestinian and Jewish communities were also quite distinct from each other in terms of the</a:t>
            </a:r>
            <a:r>
              <a:rPr lang="en-GB" b="1" dirty="0"/>
              <a:t> economy</a:t>
            </a:r>
            <a:r>
              <a:rPr lang="en-GB" dirty="0"/>
              <a:t> and the </a:t>
            </a:r>
            <a:r>
              <a:rPr lang="en-GB" b="1" dirty="0"/>
              <a:t>law</a:t>
            </a:r>
          </a:p>
        </p:txBody>
      </p:sp>
    </p:spTree>
    <p:extLst>
      <p:ext uri="{BB962C8B-B14F-4D97-AF65-F5344CB8AC3E}">
        <p14:creationId xmlns:p14="http://schemas.microsoft.com/office/powerpoint/2010/main" val="271556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DEEFDB-C81B-F04C-93DA-6A1D209714FF}"/>
              </a:ext>
            </a:extLst>
          </p:cNvPr>
          <p:cNvSpPr>
            <a:spLocks noGrp="1"/>
          </p:cNvSpPr>
          <p:nvPr>
            <p:ph type="title"/>
          </p:nvPr>
        </p:nvSpPr>
        <p:spPr>
          <a:xfrm>
            <a:off x="838200" y="365125"/>
            <a:ext cx="10515600" cy="1325563"/>
          </a:xfrm>
        </p:spPr>
        <p:txBody>
          <a:bodyPr>
            <a:normAutofit/>
          </a:bodyPr>
          <a:lstStyle/>
          <a:p>
            <a:pPr algn="ctr"/>
            <a:r>
              <a:rPr lang="en-GB" sz="4200" dirty="0"/>
              <a:t>Jewish immigration to Mandate Palestine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85AE94-9D19-314A-B2B0-EDCE9B2C5897}"/>
              </a:ext>
            </a:extLst>
          </p:cNvPr>
          <p:cNvSpPr>
            <a:spLocks noGrp="1"/>
          </p:cNvSpPr>
          <p:nvPr>
            <p:ph idx="1"/>
          </p:nvPr>
        </p:nvSpPr>
        <p:spPr>
          <a:xfrm>
            <a:off x="836676" y="2025344"/>
            <a:ext cx="10515600" cy="3271038"/>
          </a:xfrm>
        </p:spPr>
        <p:txBody>
          <a:bodyPr>
            <a:normAutofit/>
          </a:bodyPr>
          <a:lstStyle/>
          <a:p>
            <a:pPr marL="0" indent="0" algn="ctr">
              <a:buNone/>
            </a:pPr>
            <a:r>
              <a:rPr lang="en-GB" dirty="0"/>
              <a:t>With the person next to you:</a:t>
            </a:r>
          </a:p>
          <a:p>
            <a:pPr marL="0" indent="0" algn="ctr">
              <a:buNone/>
            </a:pPr>
            <a:r>
              <a:rPr lang="en-GB" b="1" dirty="0">
                <a:solidFill>
                  <a:schemeClr val="accent2"/>
                </a:solidFill>
              </a:rPr>
              <a:t>Thinking back to our first lesson, why is Palestine-Israel (specifically Jerusalem) significant to Jews?</a:t>
            </a:r>
          </a:p>
          <a:p>
            <a:pPr marL="0" indent="0" algn="ctr">
              <a:buNone/>
            </a:pPr>
            <a:endParaRPr lang="en-GB" sz="2000" dirty="0"/>
          </a:p>
          <a:p>
            <a:pPr lvl="1"/>
            <a:endParaRPr lang="en-GB" dirty="0"/>
          </a:p>
        </p:txBody>
      </p:sp>
      <p:sp>
        <p:nvSpPr>
          <p:cNvPr id="4" name="Rectangle 3">
            <a:extLst>
              <a:ext uri="{FF2B5EF4-FFF2-40B4-BE49-F238E27FC236}">
                <a16:creationId xmlns:a16="http://schemas.microsoft.com/office/drawing/2014/main" id="{F392B10F-35E2-1B49-9DBA-FC9377F7B799}"/>
              </a:ext>
            </a:extLst>
          </p:cNvPr>
          <p:cNvSpPr/>
          <p:nvPr/>
        </p:nvSpPr>
        <p:spPr>
          <a:xfrm>
            <a:off x="-195232" y="3715954"/>
            <a:ext cx="6948098" cy="2585323"/>
          </a:xfrm>
          <a:prstGeom prst="rect">
            <a:avLst/>
          </a:prstGeom>
        </p:spPr>
        <p:txBody>
          <a:bodyPr wrap="square">
            <a:spAutoFit/>
          </a:bodyPr>
          <a:lstStyle/>
          <a:p>
            <a:pPr marL="800100" lvl="1" indent="-342900">
              <a:buFont typeface="Arial" panose="020B0604020202020204" pitchFamily="34" charset="0"/>
              <a:buChar char="•"/>
            </a:pPr>
            <a:r>
              <a:rPr lang="en-GB" dirty="0"/>
              <a:t>Religious Jews believe that all of </a:t>
            </a:r>
            <a:r>
              <a:rPr lang="en-GB" b="1" dirty="0"/>
              <a:t>creation began </a:t>
            </a:r>
            <a:r>
              <a:rPr lang="en-GB" dirty="0"/>
              <a:t>in Jerusalem. The Western Wall in the Old City of Jerusalem is the </a:t>
            </a:r>
            <a:r>
              <a:rPr lang="en-GB" b="1" dirty="0"/>
              <a:t>holiest place where Jews can pray</a:t>
            </a:r>
            <a:r>
              <a:rPr lang="en-GB" dirty="0"/>
              <a:t>. It was in Jerusalem that King Solomon built the First Temple to house the Ark of the Covenant, a sacred chest that contained the </a:t>
            </a:r>
            <a:r>
              <a:rPr lang="en-GB" b="1" dirty="0"/>
              <a:t>Ten Commandments</a:t>
            </a:r>
            <a:r>
              <a:rPr lang="en-GB" dirty="0"/>
              <a:t>. It was also where Abraham showed that he was prepared to sacrifice his son</a:t>
            </a:r>
          </a:p>
          <a:p>
            <a:pPr marL="800100" lvl="1" indent="-342900">
              <a:buFont typeface="Arial" panose="020B0604020202020204" pitchFamily="34" charset="0"/>
              <a:buChar char="•"/>
            </a:pPr>
            <a:r>
              <a:rPr lang="en-GB" dirty="0"/>
              <a:t>Jews were </a:t>
            </a:r>
            <a:r>
              <a:rPr lang="en-GB" b="1" dirty="0"/>
              <a:t>expelled from Palestine-Israel between 8 BCE and 6 BCE </a:t>
            </a:r>
            <a:r>
              <a:rPr lang="en-GB" dirty="0"/>
              <a:t>(around 2000 years ago)</a:t>
            </a:r>
          </a:p>
        </p:txBody>
      </p:sp>
      <p:sp>
        <p:nvSpPr>
          <p:cNvPr id="5" name="Rectangle 2">
            <a:extLst>
              <a:ext uri="{FF2B5EF4-FFF2-40B4-BE49-F238E27FC236}">
                <a16:creationId xmlns:a16="http://schemas.microsoft.com/office/drawing/2014/main" id="{6207C7F1-83A1-EE46-B106-70F346735B3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8" descr="Panoramic View Alaqsa Mosque Jerusalem Old Stock Photo (Edit Now) 1086551003">
            <a:extLst>
              <a:ext uri="{FF2B5EF4-FFF2-40B4-BE49-F238E27FC236}">
                <a16:creationId xmlns:a16="http://schemas.microsoft.com/office/drawing/2014/main" id="{1471A809-92A1-3845-9711-756FA389846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932676" y="3824473"/>
            <a:ext cx="5076466" cy="236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00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85AE94-9D19-314A-B2B0-EDCE9B2C5897}"/>
              </a:ext>
            </a:extLst>
          </p:cNvPr>
          <p:cNvSpPr>
            <a:spLocks noGrp="1"/>
          </p:cNvSpPr>
          <p:nvPr>
            <p:ph idx="1"/>
          </p:nvPr>
        </p:nvSpPr>
        <p:spPr>
          <a:xfrm>
            <a:off x="669036" y="2742206"/>
            <a:ext cx="7179564" cy="3329590"/>
          </a:xfrm>
        </p:spPr>
        <p:txBody>
          <a:bodyPr>
            <a:noAutofit/>
          </a:bodyPr>
          <a:lstStyle/>
          <a:p>
            <a:r>
              <a:rPr lang="en-GB" sz="1600" dirty="0">
                <a:solidFill>
                  <a:schemeClr val="accent2"/>
                </a:solidFill>
              </a:rPr>
              <a:t>Immigration</a:t>
            </a:r>
            <a:r>
              <a:rPr lang="en-GB" sz="1600" dirty="0"/>
              <a:t>: travel to another country to become a citizen  </a:t>
            </a:r>
          </a:p>
          <a:p>
            <a:r>
              <a:rPr lang="en-GB" sz="1600" dirty="0"/>
              <a:t>The word ‘Aliyah’ is often used to describe the movement of Jews to Palestine-Israel. There have been several waves of this:</a:t>
            </a:r>
          </a:p>
          <a:p>
            <a:pPr lvl="1"/>
            <a:r>
              <a:rPr lang="en-GB" sz="1600" b="1" dirty="0">
                <a:solidFill>
                  <a:schemeClr val="accent2"/>
                </a:solidFill>
              </a:rPr>
              <a:t>Pre-1882: </a:t>
            </a:r>
            <a:r>
              <a:rPr lang="en-GB" sz="1600" dirty="0"/>
              <a:t>most Jewish immigrants to Palestine-Israel settled in Jerusalem, Hebron, Tiberias or Safed</a:t>
            </a:r>
          </a:p>
          <a:p>
            <a:pPr lvl="1"/>
            <a:r>
              <a:rPr lang="en-GB" sz="1600" b="1" dirty="0">
                <a:solidFill>
                  <a:schemeClr val="accent2"/>
                </a:solidFill>
              </a:rPr>
              <a:t>First Aliyah, 1882-1903</a:t>
            </a:r>
            <a:r>
              <a:rPr lang="en-GB" sz="1600" b="1" dirty="0"/>
              <a:t>: </a:t>
            </a:r>
            <a:r>
              <a:rPr lang="en-GB" sz="1600" dirty="0"/>
              <a:t>rather than settling in cities, these mostly Russian Jews settled in towns such as Jaffa and Haifa and founded agricultural settlements</a:t>
            </a:r>
          </a:p>
          <a:p>
            <a:pPr lvl="1"/>
            <a:r>
              <a:rPr lang="en-GB" sz="1600" b="1" dirty="0">
                <a:solidFill>
                  <a:schemeClr val="accent2"/>
                </a:solidFill>
              </a:rPr>
              <a:t>Second Aliyah</a:t>
            </a:r>
            <a:r>
              <a:rPr lang="en-GB" sz="1600" dirty="0"/>
              <a:t>, </a:t>
            </a:r>
            <a:r>
              <a:rPr lang="en-GB" sz="1600" b="1" dirty="0">
                <a:solidFill>
                  <a:schemeClr val="accent2"/>
                </a:solidFill>
              </a:rPr>
              <a:t>1903-1914: </a:t>
            </a:r>
            <a:r>
              <a:rPr lang="en-GB" sz="1600" dirty="0"/>
              <a:t>took the </a:t>
            </a:r>
            <a:r>
              <a:rPr lang="en-GB" sz="1600" i="1" dirty="0"/>
              <a:t>Yishuv</a:t>
            </a:r>
            <a:r>
              <a:rPr lang="en-GB" sz="1600" dirty="0"/>
              <a:t> population from 55,000 in 1900 to 85,000 in 1914</a:t>
            </a:r>
          </a:p>
          <a:p>
            <a:r>
              <a:rPr lang="en-GB" sz="1600" dirty="0"/>
              <a:t>During the Mandate period, Jewish immigration continued </a:t>
            </a:r>
          </a:p>
          <a:p>
            <a:r>
              <a:rPr lang="en-GB" sz="1600" dirty="0"/>
              <a:t>By 1931, the Jewish population in Palestine had </a:t>
            </a:r>
            <a:r>
              <a:rPr lang="en-GB" sz="1600" b="1" dirty="0">
                <a:solidFill>
                  <a:schemeClr val="accent2"/>
                </a:solidFill>
              </a:rPr>
              <a:t>almost</a:t>
            </a:r>
            <a:r>
              <a:rPr lang="en-GB" sz="1600" dirty="0"/>
              <a:t> </a:t>
            </a:r>
            <a:r>
              <a:rPr lang="en-GB" sz="1600" b="1" dirty="0">
                <a:solidFill>
                  <a:schemeClr val="accent2"/>
                </a:solidFill>
              </a:rPr>
              <a:t>doubled to 175,000</a:t>
            </a:r>
          </a:p>
          <a:p>
            <a:r>
              <a:rPr lang="en-GB" sz="1600" b="1" dirty="0">
                <a:solidFill>
                  <a:schemeClr val="accent2"/>
                </a:solidFill>
              </a:rPr>
              <a:t>135,000 Jews arrived between 1933 and 1935</a:t>
            </a:r>
            <a:r>
              <a:rPr lang="en-GB" sz="1600" dirty="0"/>
              <a:t>, most of whom were fleeing Nazi Germany and Poland</a:t>
            </a:r>
          </a:p>
        </p:txBody>
      </p:sp>
      <p:sp>
        <p:nvSpPr>
          <p:cNvPr id="12" name="Rectangle 11">
            <a:extLst>
              <a:ext uri="{FF2B5EF4-FFF2-40B4-BE49-F238E27FC236}">
                <a16:creationId xmlns:a16="http://schemas.microsoft.com/office/drawing/2014/main" id="{3A7FB984-C8A3-D340-AD9D-A29F310F1180}"/>
              </a:ext>
            </a:extLst>
          </p:cNvPr>
          <p:cNvSpPr/>
          <p:nvPr/>
        </p:nvSpPr>
        <p:spPr>
          <a:xfrm>
            <a:off x="669036" y="1892642"/>
            <a:ext cx="10127720" cy="11069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itle 1">
            <a:extLst>
              <a:ext uri="{FF2B5EF4-FFF2-40B4-BE49-F238E27FC236}">
                <a16:creationId xmlns:a16="http://schemas.microsoft.com/office/drawing/2014/main" id="{35CC1C76-103B-304D-99FE-8C8BC53B67C8}"/>
              </a:ext>
            </a:extLst>
          </p:cNvPr>
          <p:cNvSpPr>
            <a:spLocks noGrp="1"/>
          </p:cNvSpPr>
          <p:nvPr>
            <p:ph type="title"/>
          </p:nvPr>
        </p:nvSpPr>
        <p:spPr>
          <a:xfrm>
            <a:off x="838200" y="365125"/>
            <a:ext cx="10515600" cy="1325563"/>
          </a:xfrm>
        </p:spPr>
        <p:txBody>
          <a:bodyPr>
            <a:normAutofit/>
          </a:bodyPr>
          <a:lstStyle/>
          <a:p>
            <a:pPr algn="ctr"/>
            <a:r>
              <a:rPr lang="en-GB" sz="4200" dirty="0"/>
              <a:t>Jewish immigration to Mandate Palestine</a:t>
            </a:r>
          </a:p>
        </p:txBody>
      </p:sp>
      <p:graphicFrame>
        <p:nvGraphicFramePr>
          <p:cNvPr id="17" name="Table 4">
            <a:extLst>
              <a:ext uri="{FF2B5EF4-FFF2-40B4-BE49-F238E27FC236}">
                <a16:creationId xmlns:a16="http://schemas.microsoft.com/office/drawing/2014/main" id="{B12DBD73-3CA4-DD4F-A6F0-63F4512C23CA}"/>
              </a:ext>
            </a:extLst>
          </p:cNvPr>
          <p:cNvGraphicFramePr>
            <a:graphicFrameLocks noGrp="1"/>
          </p:cNvGraphicFramePr>
          <p:nvPr>
            <p:extLst>
              <p:ext uri="{D42A27DB-BD31-4B8C-83A1-F6EECF244321}">
                <p14:modId xmlns:p14="http://schemas.microsoft.com/office/powerpoint/2010/main" val="3324095517"/>
              </p:ext>
            </p:extLst>
          </p:nvPr>
        </p:nvGraphicFramePr>
        <p:xfrm>
          <a:off x="8169148" y="3102692"/>
          <a:ext cx="3390900" cy="3085092"/>
        </p:xfrm>
        <a:graphic>
          <a:graphicData uri="http://schemas.openxmlformats.org/drawingml/2006/table">
            <a:tbl>
              <a:tblPr firstRow="1" bandRow="1">
                <a:tableStyleId>{21E4AEA4-8DFA-4A89-87EB-49C32662AFE0}</a:tableStyleId>
              </a:tblPr>
              <a:tblGrid>
                <a:gridCol w="816085">
                  <a:extLst>
                    <a:ext uri="{9D8B030D-6E8A-4147-A177-3AD203B41FA5}">
                      <a16:colId xmlns:a16="http://schemas.microsoft.com/office/drawing/2014/main" val="1390435419"/>
                    </a:ext>
                  </a:extLst>
                </a:gridCol>
                <a:gridCol w="1487017">
                  <a:extLst>
                    <a:ext uri="{9D8B030D-6E8A-4147-A177-3AD203B41FA5}">
                      <a16:colId xmlns:a16="http://schemas.microsoft.com/office/drawing/2014/main" val="2140120680"/>
                    </a:ext>
                  </a:extLst>
                </a:gridCol>
                <a:gridCol w="1087798">
                  <a:extLst>
                    <a:ext uri="{9D8B030D-6E8A-4147-A177-3AD203B41FA5}">
                      <a16:colId xmlns:a16="http://schemas.microsoft.com/office/drawing/2014/main" val="403153570"/>
                    </a:ext>
                  </a:extLst>
                </a:gridCol>
              </a:tblGrid>
              <a:tr h="771273">
                <a:tc>
                  <a:txBody>
                    <a:bodyPr/>
                    <a:lstStyle/>
                    <a:p>
                      <a:pPr algn="ctr"/>
                      <a:r>
                        <a:rPr lang="en-GB" dirty="0"/>
                        <a:t>Year</a:t>
                      </a:r>
                    </a:p>
                  </a:txBody>
                  <a:tcPr/>
                </a:tc>
                <a:tc>
                  <a:txBody>
                    <a:bodyPr/>
                    <a:lstStyle/>
                    <a:p>
                      <a:pPr algn="ctr"/>
                      <a:r>
                        <a:rPr lang="en-GB" dirty="0"/>
                        <a:t>Palestinians</a:t>
                      </a:r>
                    </a:p>
                  </a:txBody>
                  <a:tcPr/>
                </a:tc>
                <a:tc>
                  <a:txBody>
                    <a:bodyPr/>
                    <a:lstStyle/>
                    <a:p>
                      <a:pPr algn="ctr"/>
                      <a:r>
                        <a:rPr lang="en-GB" dirty="0"/>
                        <a:t>Jews</a:t>
                      </a:r>
                    </a:p>
                  </a:txBody>
                  <a:tcPr/>
                </a:tc>
                <a:extLst>
                  <a:ext uri="{0D108BD9-81ED-4DB2-BD59-A6C34878D82A}">
                    <a16:rowId xmlns:a16="http://schemas.microsoft.com/office/drawing/2014/main" val="2626099331"/>
                  </a:ext>
                </a:extLst>
              </a:tr>
              <a:tr h="771273">
                <a:tc>
                  <a:txBody>
                    <a:bodyPr/>
                    <a:lstStyle/>
                    <a:p>
                      <a:pPr algn="ctr"/>
                      <a:r>
                        <a:rPr lang="en-GB" dirty="0"/>
                        <a:t>1914</a:t>
                      </a:r>
                    </a:p>
                  </a:txBody>
                  <a:tcPr/>
                </a:tc>
                <a:tc>
                  <a:txBody>
                    <a:bodyPr/>
                    <a:lstStyle/>
                    <a:p>
                      <a:pPr algn="ctr"/>
                      <a:r>
                        <a:rPr lang="en-GB" dirty="0"/>
                        <a:t>90%</a:t>
                      </a:r>
                    </a:p>
                  </a:txBody>
                  <a:tcPr/>
                </a:tc>
                <a:tc>
                  <a:txBody>
                    <a:bodyPr/>
                    <a:lstStyle/>
                    <a:p>
                      <a:pPr algn="ctr"/>
                      <a:r>
                        <a:rPr lang="en-GB" dirty="0"/>
                        <a:t>10%</a:t>
                      </a:r>
                    </a:p>
                  </a:txBody>
                  <a:tcPr/>
                </a:tc>
                <a:extLst>
                  <a:ext uri="{0D108BD9-81ED-4DB2-BD59-A6C34878D82A}">
                    <a16:rowId xmlns:a16="http://schemas.microsoft.com/office/drawing/2014/main" val="4137965720"/>
                  </a:ext>
                </a:extLst>
              </a:tr>
              <a:tr h="771273">
                <a:tc>
                  <a:txBody>
                    <a:bodyPr/>
                    <a:lstStyle/>
                    <a:p>
                      <a:pPr algn="ctr"/>
                      <a:r>
                        <a:rPr lang="en-GB" dirty="0"/>
                        <a:t>1922</a:t>
                      </a:r>
                    </a:p>
                  </a:txBody>
                  <a:tcPr/>
                </a:tc>
                <a:tc>
                  <a:txBody>
                    <a:bodyPr/>
                    <a:lstStyle/>
                    <a:p>
                      <a:pPr algn="ctr"/>
                      <a:r>
                        <a:rPr lang="en-GB" dirty="0"/>
                        <a:t>90%</a:t>
                      </a:r>
                    </a:p>
                  </a:txBody>
                  <a:tcPr/>
                </a:tc>
                <a:tc>
                  <a:txBody>
                    <a:bodyPr/>
                    <a:lstStyle/>
                    <a:p>
                      <a:pPr algn="ctr"/>
                      <a:r>
                        <a:rPr lang="en-GB" dirty="0"/>
                        <a:t>10%</a:t>
                      </a:r>
                    </a:p>
                  </a:txBody>
                  <a:tcPr/>
                </a:tc>
                <a:extLst>
                  <a:ext uri="{0D108BD9-81ED-4DB2-BD59-A6C34878D82A}">
                    <a16:rowId xmlns:a16="http://schemas.microsoft.com/office/drawing/2014/main" val="3980304975"/>
                  </a:ext>
                </a:extLst>
              </a:tr>
              <a:tr h="771273">
                <a:tc>
                  <a:txBody>
                    <a:bodyPr/>
                    <a:lstStyle/>
                    <a:p>
                      <a:pPr algn="ctr"/>
                      <a:r>
                        <a:rPr lang="en-GB" dirty="0"/>
                        <a:t>1931</a:t>
                      </a:r>
                    </a:p>
                  </a:txBody>
                  <a:tcPr/>
                </a:tc>
                <a:tc>
                  <a:txBody>
                    <a:bodyPr/>
                    <a:lstStyle/>
                    <a:p>
                      <a:pPr algn="ctr"/>
                      <a:r>
                        <a:rPr lang="en-GB" dirty="0"/>
                        <a:t>70%</a:t>
                      </a:r>
                    </a:p>
                  </a:txBody>
                  <a:tcPr/>
                </a:tc>
                <a:tc>
                  <a:txBody>
                    <a:bodyPr/>
                    <a:lstStyle/>
                    <a:p>
                      <a:pPr algn="ctr"/>
                      <a:r>
                        <a:rPr lang="en-GB" dirty="0"/>
                        <a:t>30%</a:t>
                      </a:r>
                    </a:p>
                  </a:txBody>
                  <a:tcPr/>
                </a:tc>
                <a:extLst>
                  <a:ext uri="{0D108BD9-81ED-4DB2-BD59-A6C34878D82A}">
                    <a16:rowId xmlns:a16="http://schemas.microsoft.com/office/drawing/2014/main" val="1356893243"/>
                  </a:ext>
                </a:extLst>
              </a:tr>
            </a:tbl>
          </a:graphicData>
        </a:graphic>
      </p:graphicFrame>
      <p:sp>
        <p:nvSpPr>
          <p:cNvPr id="18" name="Rectangle 17">
            <a:extLst>
              <a:ext uri="{FF2B5EF4-FFF2-40B4-BE49-F238E27FC236}">
                <a16:creationId xmlns:a16="http://schemas.microsoft.com/office/drawing/2014/main" id="{D3011D86-6B9A-B445-84E1-258F8F7E77F4}"/>
              </a:ext>
            </a:extLst>
          </p:cNvPr>
          <p:cNvSpPr/>
          <p:nvPr/>
        </p:nvSpPr>
        <p:spPr>
          <a:xfrm>
            <a:off x="669036" y="1984455"/>
            <a:ext cx="11357864" cy="646331"/>
          </a:xfrm>
          <a:prstGeom prst="rect">
            <a:avLst/>
          </a:prstGeom>
        </p:spPr>
        <p:txBody>
          <a:bodyPr wrap="square">
            <a:spAutoFit/>
          </a:bodyPr>
          <a:lstStyle/>
          <a:p>
            <a:r>
              <a:rPr lang="en-GB" dirty="0"/>
              <a:t>This was </a:t>
            </a:r>
            <a:r>
              <a:rPr lang="en-GB" b="1" dirty="0"/>
              <a:t>one of the main sources of tension </a:t>
            </a:r>
            <a:r>
              <a:rPr lang="en-GB" dirty="0"/>
              <a:t>between Palestinians and Jews in 1920s and 1930s Mandate Palestine</a:t>
            </a:r>
          </a:p>
          <a:p>
            <a:r>
              <a:rPr lang="en-GB" dirty="0"/>
              <a:t>What is </a:t>
            </a:r>
            <a:r>
              <a:rPr lang="en-GB" dirty="0">
                <a:solidFill>
                  <a:schemeClr val="accent2"/>
                </a:solidFill>
              </a:rPr>
              <a:t>immigration?</a:t>
            </a:r>
          </a:p>
        </p:txBody>
      </p:sp>
      <p:cxnSp>
        <p:nvCxnSpPr>
          <p:cNvPr id="22" name="Straight Arrow Connector 21">
            <a:extLst>
              <a:ext uri="{FF2B5EF4-FFF2-40B4-BE49-F238E27FC236}">
                <a16:creationId xmlns:a16="http://schemas.microsoft.com/office/drawing/2014/main" id="{4A8A1098-52E9-CD4B-BF13-4C35FA4D1ACD}"/>
              </a:ext>
            </a:extLst>
          </p:cNvPr>
          <p:cNvCxnSpPr>
            <a:cxnSpLocks/>
          </p:cNvCxnSpPr>
          <p:nvPr/>
        </p:nvCxnSpPr>
        <p:spPr>
          <a:xfrm flipH="1" flipV="1">
            <a:off x="989584" y="4313395"/>
            <a:ext cx="381000" cy="9360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16B65AB-3B09-BE41-AD83-90653CA19B33}"/>
              </a:ext>
            </a:extLst>
          </p:cNvPr>
          <p:cNvSpPr txBox="1"/>
          <p:nvPr/>
        </p:nvSpPr>
        <p:spPr>
          <a:xfrm>
            <a:off x="33020" y="4037669"/>
            <a:ext cx="1198245" cy="738664"/>
          </a:xfrm>
          <a:prstGeom prst="rect">
            <a:avLst/>
          </a:prstGeom>
          <a:noFill/>
        </p:spPr>
        <p:txBody>
          <a:bodyPr wrap="square" rtlCol="0">
            <a:spAutoFit/>
          </a:bodyPr>
          <a:lstStyle/>
          <a:p>
            <a:r>
              <a:rPr lang="en-GB" sz="1050" b="1" dirty="0">
                <a:solidFill>
                  <a:schemeClr val="accent2"/>
                </a:solidFill>
              </a:rPr>
              <a:t>Why did Russian Jews travel to Palestine-Israel in the late 1800s?</a:t>
            </a:r>
          </a:p>
        </p:txBody>
      </p:sp>
      <p:sp>
        <p:nvSpPr>
          <p:cNvPr id="26" name="TextBox 25">
            <a:extLst>
              <a:ext uri="{FF2B5EF4-FFF2-40B4-BE49-F238E27FC236}">
                <a16:creationId xmlns:a16="http://schemas.microsoft.com/office/drawing/2014/main" id="{247772A9-E592-A44F-B29C-45A99D2D4272}"/>
              </a:ext>
            </a:extLst>
          </p:cNvPr>
          <p:cNvSpPr txBox="1"/>
          <p:nvPr/>
        </p:nvSpPr>
        <p:spPr>
          <a:xfrm>
            <a:off x="8280654" y="2742206"/>
            <a:ext cx="3242310" cy="369332"/>
          </a:xfrm>
          <a:prstGeom prst="rect">
            <a:avLst/>
          </a:prstGeom>
          <a:noFill/>
        </p:spPr>
        <p:txBody>
          <a:bodyPr wrap="square" rtlCol="0">
            <a:spAutoFit/>
          </a:bodyPr>
          <a:lstStyle/>
          <a:p>
            <a:pPr algn="ctr"/>
            <a:r>
              <a:rPr lang="en-GB" dirty="0">
                <a:solidFill>
                  <a:schemeClr val="accent2"/>
                </a:solidFill>
              </a:rPr>
              <a:t>Mandate Palestine population</a:t>
            </a:r>
          </a:p>
        </p:txBody>
      </p:sp>
    </p:spTree>
    <p:extLst>
      <p:ext uri="{BB962C8B-B14F-4D97-AF65-F5344CB8AC3E}">
        <p14:creationId xmlns:p14="http://schemas.microsoft.com/office/powerpoint/2010/main" val="37482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FB13A-5F03-FF45-862C-53437002ABA2}"/>
              </a:ext>
            </a:extLst>
          </p:cNvPr>
          <p:cNvSpPr>
            <a:spLocks noGrp="1"/>
          </p:cNvSpPr>
          <p:nvPr>
            <p:ph type="title"/>
          </p:nvPr>
        </p:nvSpPr>
        <p:spPr>
          <a:xfrm>
            <a:off x="5297762" y="329184"/>
            <a:ext cx="7021238" cy="1783080"/>
          </a:xfrm>
        </p:spPr>
        <p:txBody>
          <a:bodyPr anchor="b">
            <a:normAutofit/>
          </a:bodyPr>
          <a:lstStyle/>
          <a:p>
            <a:r>
              <a:rPr lang="en-GB" dirty="0"/>
              <a:t>The Palestinian reaction</a:t>
            </a:r>
          </a:p>
        </p:txBody>
      </p:sp>
      <p:pic>
        <p:nvPicPr>
          <p:cNvPr id="6" name="Picture 2" descr="palestinian journeys | a purse, a song, and a gun">
            <a:extLst>
              <a:ext uri="{FF2B5EF4-FFF2-40B4-BE49-F238E27FC236}">
                <a16:creationId xmlns:a16="http://schemas.microsoft.com/office/drawing/2014/main" id="{3441265A-7558-174B-AC55-F6DA6C44C54B}"/>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FD977B-A0CE-9343-B0CF-7DC32E0F5A94}"/>
              </a:ext>
            </a:extLst>
          </p:cNvPr>
          <p:cNvSpPr>
            <a:spLocks noGrp="1"/>
          </p:cNvSpPr>
          <p:nvPr>
            <p:ph idx="1"/>
          </p:nvPr>
        </p:nvSpPr>
        <p:spPr>
          <a:xfrm>
            <a:off x="5297762" y="2744724"/>
            <a:ext cx="6251110" cy="3483864"/>
          </a:xfrm>
        </p:spPr>
        <p:txBody>
          <a:bodyPr>
            <a:noAutofit/>
          </a:bodyPr>
          <a:lstStyle/>
          <a:p>
            <a:r>
              <a:rPr lang="en-GB" sz="2000" dirty="0"/>
              <a:t>Jewish immigration to Mandate Palestine was problematic for the Palestinians</a:t>
            </a:r>
          </a:p>
          <a:p>
            <a:r>
              <a:rPr lang="en-GB" sz="2000" dirty="0"/>
              <a:t>The Jewish Agency helped Jewish immigrants to buy land in Mandate Palestine, and land purchased by the Jewish National Fund was leased </a:t>
            </a:r>
            <a:r>
              <a:rPr lang="en-GB" sz="2000" dirty="0">
                <a:solidFill>
                  <a:schemeClr val="accent2"/>
                </a:solidFill>
              </a:rPr>
              <a:t>exclusively to Jews</a:t>
            </a:r>
          </a:p>
          <a:p>
            <a:r>
              <a:rPr lang="en-GB" sz="2000" dirty="0"/>
              <a:t>Palestinians felt that they were </a:t>
            </a:r>
            <a:r>
              <a:rPr lang="en-GB" sz="2000" dirty="0">
                <a:solidFill>
                  <a:schemeClr val="accent2"/>
                </a:solidFill>
              </a:rPr>
              <a:t>losing their land </a:t>
            </a:r>
            <a:r>
              <a:rPr lang="en-GB" sz="2000" dirty="0"/>
              <a:t>and that their </a:t>
            </a:r>
            <a:r>
              <a:rPr lang="en-GB" sz="2000" dirty="0">
                <a:solidFill>
                  <a:schemeClr val="accent2"/>
                </a:solidFill>
              </a:rPr>
              <a:t>chances of a Palestinian state were slipping away</a:t>
            </a:r>
          </a:p>
          <a:p>
            <a:pPr lvl="0"/>
            <a:r>
              <a:rPr lang="en-GB" sz="2000" dirty="0"/>
              <a:t>This came to a head with the Arab Revolt of 1936-1939,</a:t>
            </a:r>
            <a:r>
              <a:rPr lang="en-GB" sz="2000" b="1" dirty="0"/>
              <a:t> </a:t>
            </a:r>
            <a:r>
              <a:rPr lang="en-GB" sz="2000" dirty="0"/>
              <a:t>a nationalist uprising of Palestinian Arabs against the British administration</a:t>
            </a:r>
          </a:p>
        </p:txBody>
      </p:sp>
    </p:spTree>
    <p:extLst>
      <p:ext uri="{BB962C8B-B14F-4D97-AF65-F5344CB8AC3E}">
        <p14:creationId xmlns:p14="http://schemas.microsoft.com/office/powerpoint/2010/main" val="278527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8" name="Rectangle 7">
            <a:extLst>
              <a:ext uri="{FF2B5EF4-FFF2-40B4-BE49-F238E27FC236}">
                <a16:creationId xmlns:a16="http://schemas.microsoft.com/office/drawing/2014/main" id="{4B920E00-FF04-5C49-A5D6-FB7793BC94DC}"/>
              </a:ext>
            </a:extLst>
          </p:cNvPr>
          <p:cNvSpPr/>
          <p:nvPr/>
        </p:nvSpPr>
        <p:spPr>
          <a:xfrm>
            <a:off x="5011151" y="267603"/>
            <a:ext cx="3249211" cy="5487493"/>
          </a:xfrm>
          <a:prstGeom prst="rect">
            <a:avLst/>
          </a:prstGeom>
          <a:solidFill>
            <a:schemeClr val="accent6"/>
          </a:solidFill>
          <a:ln>
            <a:solidFill>
              <a:schemeClr val="accent6"/>
            </a:solidFill>
          </a:ln>
        </p:spPr>
        <p:txBody>
          <a:bodyPr wrap="square" anchor="t">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700" b="1" i="0" strike="noStrike" kern="1200" cap="none" spc="0" normalizeH="0" baseline="0" noProof="0" dirty="0">
                <a:ln>
                  <a:noFill/>
                </a:ln>
                <a:solidFill>
                  <a:prstClr val="white"/>
                </a:solidFill>
                <a:effectLst/>
                <a:uLnTx/>
                <a:uFillTx/>
                <a:latin typeface="Calibri" panose="020F0502020204030204"/>
              </a:rPr>
              <a:t>Support for Jewish immigration to Mandate Palestine</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700" b="0" i="0" strike="noStrike" kern="1200" cap="none" spc="0" normalizeH="0" baseline="0" noProof="0" dirty="0">
                <a:ln>
                  <a:noFill/>
                </a:ln>
                <a:solidFill>
                  <a:prstClr val="white"/>
                </a:solidFill>
                <a:effectLst/>
                <a:uLnTx/>
                <a:uFillTx/>
                <a:latin typeface="Calibri" panose="020F0502020204030204"/>
              </a:rPr>
              <a:t>Ideas:</a:t>
            </a:r>
          </a:p>
          <a:p>
            <a:pPr marL="342900" indent="-342900">
              <a:buFont typeface="Arial" panose="020B0604020202020204" pitchFamily="34" charset="0"/>
              <a:buChar char="•"/>
            </a:pPr>
            <a:r>
              <a:rPr lang="en-GB" sz="1700" dirty="0">
                <a:solidFill>
                  <a:schemeClr val="bg1"/>
                </a:solidFill>
              </a:rPr>
              <a:t>Jews had been promised British support for a national home in Palestine-Israel under the Balfour Declaration, which had been incorporated into the Mandate. Britain must now honour this promise and facilitate Jewish immigration to Mandate Palestine</a:t>
            </a:r>
          </a:p>
          <a:p>
            <a:pPr marL="342900" indent="-342900">
              <a:buFont typeface="Arial" panose="020B0604020202020204" pitchFamily="34" charset="0"/>
              <a:buChar char="•"/>
            </a:pPr>
            <a:r>
              <a:rPr lang="en-GB" sz="1700" dirty="0">
                <a:solidFill>
                  <a:schemeClr val="bg1"/>
                </a:solidFill>
              </a:rPr>
              <a:t>After facing antisemitism for centuries, Jews were once again being treated disgracefully in Nazi Germany and across Europe: they needed a homeland now more than ever!</a:t>
            </a:r>
          </a:p>
          <a:p>
            <a:pPr marL="342900" indent="-342900">
              <a:buFont typeface="Arial" panose="020B0604020202020204" pitchFamily="34" charset="0"/>
              <a:buChar char="•"/>
            </a:pPr>
            <a:r>
              <a:rPr lang="en-GB" sz="1700" i="1" dirty="0">
                <a:solidFill>
                  <a:schemeClr val="bg1"/>
                </a:solidFill>
              </a:rPr>
              <a:t>What else?</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700" b="0"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a:extLst>
              <a:ext uri="{FF2B5EF4-FFF2-40B4-BE49-F238E27FC236}">
                <a16:creationId xmlns:a16="http://schemas.microsoft.com/office/drawing/2014/main" id="{E5C4471D-29C8-5C4D-A18D-75C52B4F28E0}"/>
              </a:ext>
            </a:extLst>
          </p:cNvPr>
          <p:cNvSpPr/>
          <p:nvPr/>
        </p:nvSpPr>
        <p:spPr>
          <a:xfrm>
            <a:off x="8527470" y="1828800"/>
            <a:ext cx="3335971" cy="4658497"/>
          </a:xfrm>
          <a:prstGeom prst="rect">
            <a:avLst/>
          </a:prstGeom>
          <a:solidFill>
            <a:schemeClr val="accent2"/>
          </a:solidFill>
          <a:ln>
            <a:solidFill>
              <a:schemeClr val="accent2"/>
            </a:solidFill>
          </a:ln>
        </p:spPr>
        <p:txBody>
          <a:bodyPr wrap="square" anchor="t">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700" b="1" i="0" strike="noStrike" kern="1200" cap="none" spc="0" normalizeH="0" baseline="0" noProof="0" dirty="0">
                <a:ln>
                  <a:noFill/>
                </a:ln>
                <a:solidFill>
                  <a:prstClr val="white"/>
                </a:solidFill>
                <a:effectLst/>
                <a:uLnTx/>
                <a:uFillTx/>
                <a:latin typeface="Calibri" panose="020F0502020204030204"/>
              </a:rPr>
              <a:t>Opposition to Jewish immigration to Mandate Palestine</a:t>
            </a:r>
          </a:p>
          <a:p>
            <a:pPr marL="0" marR="0" lvl="0" indent="0" defTabSz="914400" rtl="0" eaLnBrk="1" fontAlgn="auto" latinLnBrk="0" hangingPunct="1">
              <a:lnSpc>
                <a:spcPct val="100000"/>
              </a:lnSpc>
              <a:spcBef>
                <a:spcPts val="0"/>
              </a:spcBef>
              <a:spcAft>
                <a:spcPts val="600"/>
              </a:spcAft>
              <a:buClrTx/>
              <a:buSzTx/>
              <a:buFontTx/>
              <a:buNone/>
              <a:tabLst/>
              <a:defRPr/>
            </a:pPr>
            <a:r>
              <a:rPr lang="en-GB" sz="1700" dirty="0">
                <a:solidFill>
                  <a:prstClr val="white"/>
                </a:solidFill>
                <a:latin typeface="Calibri" panose="020F0502020204030204"/>
              </a:rPr>
              <a:t>Ideas:</a:t>
            </a:r>
            <a:endParaRPr kumimoji="0" lang="en-GB" sz="1700" b="0" i="0" strike="noStrike" kern="1200" cap="none" spc="0" normalizeH="0" baseline="0" noProof="0" dirty="0">
              <a:ln>
                <a:noFill/>
              </a:ln>
              <a:solidFill>
                <a:prstClr val="white"/>
              </a:solidFill>
              <a:effectLst/>
              <a:uLnTx/>
              <a:uFillTx/>
              <a:latin typeface="Calibri" panose="020F0502020204030204"/>
            </a:endParaRPr>
          </a:p>
          <a:p>
            <a:pPr marL="285750" indent="-285750">
              <a:buFont typeface="Arial" panose="020B0604020202020204" pitchFamily="34" charset="0"/>
              <a:buChar char="•"/>
            </a:pPr>
            <a:r>
              <a:rPr lang="en-GB" sz="1700" dirty="0">
                <a:solidFill>
                  <a:schemeClr val="bg1"/>
                </a:solidFill>
              </a:rPr>
              <a:t>Palestinians had been promised an independent state for rising up against the Ottoman Empire. As the British supported Jewish immigration to Mandate Palestine, this independent Palestinian state became increasingly unlikely</a:t>
            </a:r>
          </a:p>
          <a:p>
            <a:pPr marL="285750" indent="-285750">
              <a:buFont typeface="Arial" panose="020B0604020202020204" pitchFamily="34" charset="0"/>
              <a:buChar char="•"/>
            </a:pPr>
            <a:r>
              <a:rPr lang="en-GB" sz="1700" dirty="0">
                <a:solidFill>
                  <a:schemeClr val="bg1"/>
                </a:solidFill>
              </a:rPr>
              <a:t>The British have a responsibility as Mandatory power to uphold the rights of the Palestinians who have lived on this land for centuries – it is their homeland! </a:t>
            </a:r>
          </a:p>
          <a:p>
            <a:pPr marL="285750" indent="-285750">
              <a:buFont typeface="Arial" panose="020B0604020202020204" pitchFamily="34" charset="0"/>
              <a:buChar char="•"/>
            </a:pPr>
            <a:r>
              <a:rPr lang="en-GB" sz="1700" i="1" dirty="0">
                <a:solidFill>
                  <a:schemeClr val="bg1"/>
                </a:solidFill>
              </a:rPr>
              <a:t>What else?</a:t>
            </a:r>
          </a:p>
        </p:txBody>
      </p:sp>
      <p:sp>
        <p:nvSpPr>
          <p:cNvPr id="2" name="Title 1">
            <a:extLst>
              <a:ext uri="{FF2B5EF4-FFF2-40B4-BE49-F238E27FC236}">
                <a16:creationId xmlns:a16="http://schemas.microsoft.com/office/drawing/2014/main" id="{C01DF65A-7CE7-974E-840F-806EE8CCEBBC}"/>
              </a:ext>
            </a:extLst>
          </p:cNvPr>
          <p:cNvSpPr>
            <a:spLocks noGrp="1"/>
          </p:cNvSpPr>
          <p:nvPr>
            <p:ph type="title"/>
          </p:nvPr>
        </p:nvSpPr>
        <p:spPr>
          <a:xfrm>
            <a:off x="191233" y="443750"/>
            <a:ext cx="3197132" cy="6149788"/>
          </a:xfrm>
        </p:spPr>
        <p:txBody>
          <a:bodyPr vert="horz" lIns="91440" tIns="45720" rIns="91440" bIns="45720" rtlCol="0" anchor="ctr">
            <a:normAutofit fontScale="90000"/>
          </a:bodyPr>
          <a:lstStyle/>
          <a:p>
            <a:r>
              <a:rPr lang="en-US" sz="2400" b="1" u="sng" dirty="0">
                <a:solidFill>
                  <a:srgbClr val="FFFFFF"/>
                </a:solidFill>
              </a:rPr>
              <a:t>5b</a:t>
            </a:r>
            <a:r>
              <a:rPr lang="en-US" sz="2400" b="1" u="sng" kern="1200" dirty="0">
                <a:solidFill>
                  <a:srgbClr val="FFFFFF"/>
                </a:solidFill>
                <a:latin typeface="+mj-lt"/>
                <a:ea typeface="+mj-ea"/>
                <a:cs typeface="+mj-cs"/>
              </a:rPr>
              <a:t>) Debating activity</a:t>
            </a:r>
            <a:br>
              <a:rPr lang="en-US" sz="2400" b="1" kern="1200" dirty="0">
                <a:solidFill>
                  <a:srgbClr val="FFFFFF"/>
                </a:solidFill>
                <a:latin typeface="+mj-lt"/>
                <a:ea typeface="+mj-ea"/>
                <a:cs typeface="+mj-cs"/>
              </a:rPr>
            </a:b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You are now going to be assigned a partner. You and your partner will be either ‘support for’ or ‘opposition to’ to Jewish immigration. You </a:t>
            </a:r>
            <a:r>
              <a:rPr lang="en-US" sz="2400" b="1" dirty="0">
                <a:solidFill>
                  <a:srgbClr val="FFFFFF"/>
                </a:solidFill>
              </a:rPr>
              <a:t>can</a:t>
            </a:r>
            <a:r>
              <a:rPr lang="en-US" sz="2400" b="1" kern="1200" dirty="0">
                <a:solidFill>
                  <a:srgbClr val="FFFFFF"/>
                </a:solidFill>
                <a:latin typeface="+mj-lt"/>
                <a:ea typeface="+mj-ea"/>
                <a:cs typeface="+mj-cs"/>
              </a:rPr>
              <a:t> spend a few minutes preparing your argument</a:t>
            </a:r>
            <a:br>
              <a:rPr lang="en-US" sz="2400" b="1" kern="1200" dirty="0">
                <a:solidFill>
                  <a:srgbClr val="FFFFFF"/>
                </a:solidFill>
                <a:latin typeface="+mj-lt"/>
                <a:ea typeface="+mj-ea"/>
                <a:cs typeface="+mj-cs"/>
              </a:rPr>
            </a:b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Then you will join with another pair and have a debate about Jewish immigration to Mandate Palestine</a:t>
            </a:r>
            <a:br>
              <a:rPr lang="en-US" sz="2400" b="1" kern="1200" dirty="0">
                <a:solidFill>
                  <a:srgbClr val="FFFFFF"/>
                </a:solidFill>
                <a:latin typeface="+mj-lt"/>
                <a:ea typeface="+mj-ea"/>
                <a:cs typeface="+mj-cs"/>
              </a:rPr>
            </a:br>
            <a:br>
              <a:rPr lang="en-US" sz="2400" b="1" i="1" kern="1200" dirty="0">
                <a:solidFill>
                  <a:srgbClr val="FFFFFF"/>
                </a:solidFill>
                <a:latin typeface="+mj-lt"/>
                <a:ea typeface="+mj-ea"/>
                <a:cs typeface="+mj-cs"/>
              </a:rPr>
            </a:br>
            <a:r>
              <a:rPr lang="en-US" sz="2400" i="1" kern="1200" dirty="0">
                <a:solidFill>
                  <a:srgbClr val="FFFFFF"/>
                </a:solidFill>
                <a:latin typeface="+mj-lt"/>
                <a:ea typeface="+mj-ea"/>
                <a:cs typeface="+mj-cs"/>
              </a:rPr>
              <a:t>What can you use from this and previous lessons to support your argument?</a:t>
            </a:r>
            <a:br>
              <a:rPr lang="en-US" sz="2400" i="1" kern="1200" dirty="0">
                <a:solidFill>
                  <a:srgbClr val="FFFFFF"/>
                </a:solidFill>
                <a:latin typeface="+mj-lt"/>
                <a:ea typeface="+mj-ea"/>
                <a:cs typeface="+mj-cs"/>
              </a:rPr>
            </a:br>
            <a:endParaRPr lang="en-US" sz="2400" b="1" i="1" kern="1200" dirty="0">
              <a:solidFill>
                <a:srgbClr val="FFFFFF"/>
              </a:solidFill>
              <a:latin typeface="+mj-lt"/>
              <a:ea typeface="+mj-ea"/>
              <a:cs typeface="+mj-cs"/>
            </a:endParaRPr>
          </a:p>
        </p:txBody>
      </p:sp>
    </p:spTree>
    <p:extLst>
      <p:ext uri="{BB962C8B-B14F-4D97-AF65-F5344CB8AC3E}">
        <p14:creationId xmlns:p14="http://schemas.microsoft.com/office/powerpoint/2010/main" val="15287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509F93-9609-AF44-91C3-8EAE8B659BFF}"/>
              </a:ext>
            </a:extLst>
          </p:cNvPr>
          <p:cNvSpPr txBox="1">
            <a:spLocks/>
          </p:cNvSpPr>
          <p:nvPr/>
        </p:nvSpPr>
        <p:spPr>
          <a:xfrm>
            <a:off x="440486" y="525030"/>
            <a:ext cx="6994086" cy="124939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5c) Using the information on the handout, create a table of the unrest in 1920s and 1930s Mandate Palestine</a:t>
            </a:r>
          </a:p>
        </p:txBody>
      </p:sp>
      <p:graphicFrame>
        <p:nvGraphicFramePr>
          <p:cNvPr id="5" name="Table 4">
            <a:extLst>
              <a:ext uri="{FF2B5EF4-FFF2-40B4-BE49-F238E27FC236}">
                <a16:creationId xmlns:a16="http://schemas.microsoft.com/office/drawing/2014/main" id="{F6596AAB-F12A-7A48-B369-D9E10765C766}"/>
              </a:ext>
            </a:extLst>
          </p:cNvPr>
          <p:cNvGraphicFramePr>
            <a:graphicFrameLocks noGrp="1"/>
          </p:cNvGraphicFramePr>
          <p:nvPr>
            <p:extLst>
              <p:ext uri="{D42A27DB-BD31-4B8C-83A1-F6EECF244321}">
                <p14:modId xmlns:p14="http://schemas.microsoft.com/office/powerpoint/2010/main" val="2811362130"/>
              </p:ext>
            </p:extLst>
          </p:nvPr>
        </p:nvGraphicFramePr>
        <p:xfrm>
          <a:off x="440486" y="2215923"/>
          <a:ext cx="6734432" cy="4177895"/>
        </p:xfrm>
        <a:graphic>
          <a:graphicData uri="http://schemas.openxmlformats.org/drawingml/2006/table">
            <a:tbl>
              <a:tblPr firstRow="1" firstCol="1" bandRow="1">
                <a:tableStyleId>{284E427A-3D55-4303-BF80-6455036E1DE7}</a:tableStyleId>
              </a:tblPr>
              <a:tblGrid>
                <a:gridCol w="1181717">
                  <a:extLst>
                    <a:ext uri="{9D8B030D-6E8A-4147-A177-3AD203B41FA5}">
                      <a16:colId xmlns:a16="http://schemas.microsoft.com/office/drawing/2014/main" val="2617796675"/>
                    </a:ext>
                  </a:extLst>
                </a:gridCol>
                <a:gridCol w="1254011">
                  <a:extLst>
                    <a:ext uri="{9D8B030D-6E8A-4147-A177-3AD203B41FA5}">
                      <a16:colId xmlns:a16="http://schemas.microsoft.com/office/drawing/2014/main" val="890279131"/>
                    </a:ext>
                  </a:extLst>
                </a:gridCol>
                <a:gridCol w="1506118">
                  <a:extLst>
                    <a:ext uri="{9D8B030D-6E8A-4147-A177-3AD203B41FA5}">
                      <a16:colId xmlns:a16="http://schemas.microsoft.com/office/drawing/2014/main" val="2863639490"/>
                    </a:ext>
                  </a:extLst>
                </a:gridCol>
                <a:gridCol w="1289927">
                  <a:extLst>
                    <a:ext uri="{9D8B030D-6E8A-4147-A177-3AD203B41FA5}">
                      <a16:colId xmlns:a16="http://schemas.microsoft.com/office/drawing/2014/main" val="3715949954"/>
                    </a:ext>
                  </a:extLst>
                </a:gridCol>
                <a:gridCol w="1502659">
                  <a:extLst>
                    <a:ext uri="{9D8B030D-6E8A-4147-A177-3AD203B41FA5}">
                      <a16:colId xmlns:a16="http://schemas.microsoft.com/office/drawing/2014/main" val="3689926296"/>
                    </a:ext>
                  </a:extLst>
                </a:gridCol>
              </a:tblGrid>
              <a:tr h="685496">
                <a:tc>
                  <a:txBody>
                    <a:bodyPr/>
                    <a:lstStyle/>
                    <a:p>
                      <a:pPr algn="ctr" fontAlgn="t">
                        <a:spcBef>
                          <a:spcPts val="0"/>
                        </a:spcBef>
                        <a:spcAft>
                          <a:spcPts val="0"/>
                        </a:spcAft>
                      </a:pPr>
                      <a:r>
                        <a:rPr lang="en-GB" sz="1600" b="1" i="0" u="none" strike="noStrike" dirty="0">
                          <a:effectLst/>
                          <a:latin typeface="+mn-lt"/>
                          <a:cs typeface="Calibri" panose="020F0502020204030204" pitchFamily="34" charset="0"/>
                        </a:rPr>
                        <a:t>Unrest:</a:t>
                      </a:r>
                    </a:p>
                  </a:txBody>
                  <a:tcPr marL="130273" marR="130273" marT="18093" marB="0"/>
                </a:tc>
                <a:tc>
                  <a:txBody>
                    <a:bodyPr/>
                    <a:lstStyle/>
                    <a:p>
                      <a:pPr algn="ctr" fontAlgn="t">
                        <a:spcBef>
                          <a:spcPts val="0"/>
                        </a:spcBef>
                        <a:spcAft>
                          <a:spcPts val="0"/>
                        </a:spcAft>
                      </a:pPr>
                      <a:r>
                        <a:rPr lang="en-GB" sz="1600" b="1" u="none" strike="noStrike" dirty="0">
                          <a:effectLst/>
                          <a:latin typeface="+mn-lt"/>
                        </a:rPr>
                        <a:t>When?</a:t>
                      </a:r>
                      <a:endParaRPr lang="en-GB" sz="1600" b="1" i="0" u="none" strike="noStrike" dirty="0">
                        <a:effectLst/>
                        <a:latin typeface="+mn-lt"/>
                      </a:endParaRPr>
                    </a:p>
                  </a:txBody>
                  <a:tcPr marL="130273" marR="130273" marT="18093" marB="0"/>
                </a:tc>
                <a:tc>
                  <a:txBody>
                    <a:bodyPr/>
                    <a:lstStyle/>
                    <a:p>
                      <a:pPr algn="ctr" fontAlgn="t">
                        <a:spcBef>
                          <a:spcPts val="0"/>
                        </a:spcBef>
                        <a:spcAft>
                          <a:spcPts val="0"/>
                        </a:spcAft>
                      </a:pPr>
                      <a:r>
                        <a:rPr lang="en-GB" sz="1600" b="1" i="0" u="none" strike="noStrike" dirty="0">
                          <a:effectLst/>
                          <a:latin typeface="+mn-lt"/>
                          <a:cs typeface="Calibri" panose="020F0502020204030204" pitchFamily="34" charset="0"/>
                        </a:rPr>
                        <a:t>Where?</a:t>
                      </a:r>
                    </a:p>
                  </a:txBody>
                  <a:tcPr marL="130273" marR="130273" marT="18093" marB="0"/>
                </a:tc>
                <a:tc>
                  <a:txBody>
                    <a:bodyPr/>
                    <a:lstStyle/>
                    <a:p>
                      <a:pPr algn="ctr" fontAlgn="t">
                        <a:spcBef>
                          <a:spcPts val="0"/>
                        </a:spcBef>
                        <a:spcAft>
                          <a:spcPts val="0"/>
                        </a:spcAft>
                      </a:pPr>
                      <a:r>
                        <a:rPr lang="en-GB" sz="1600" b="1" u="none" strike="noStrike" dirty="0">
                          <a:effectLst/>
                          <a:latin typeface="+mn-lt"/>
                        </a:rPr>
                        <a:t>Why?</a:t>
                      </a:r>
                      <a:endParaRPr lang="en-GB" sz="1600" b="1" i="0" u="none" strike="noStrike" dirty="0">
                        <a:effectLst/>
                        <a:latin typeface="+mn-lt"/>
                      </a:endParaRPr>
                    </a:p>
                  </a:txBody>
                  <a:tcPr marL="130273" marR="130273" marT="18093" marB="0"/>
                </a:tc>
                <a:tc>
                  <a:txBody>
                    <a:bodyPr/>
                    <a:lstStyle/>
                    <a:p>
                      <a:pPr algn="ctr" fontAlgn="t">
                        <a:spcBef>
                          <a:spcPts val="0"/>
                        </a:spcBef>
                        <a:spcAft>
                          <a:spcPts val="0"/>
                        </a:spcAft>
                      </a:pPr>
                      <a:r>
                        <a:rPr lang="en-GB" sz="1600" b="1" u="none" strike="noStrike" dirty="0">
                          <a:effectLst/>
                          <a:latin typeface="+mn-lt"/>
                        </a:rPr>
                        <a:t>Consequences</a:t>
                      </a:r>
                      <a:endParaRPr lang="en-GB" sz="1600" b="1" i="0" u="none" strike="noStrike" dirty="0">
                        <a:effectLst/>
                        <a:latin typeface="+mn-lt"/>
                      </a:endParaRPr>
                    </a:p>
                  </a:txBody>
                  <a:tcPr marL="130273" marR="130273" marT="18093" marB="0"/>
                </a:tc>
                <a:extLst>
                  <a:ext uri="{0D108BD9-81ED-4DB2-BD59-A6C34878D82A}">
                    <a16:rowId xmlns:a16="http://schemas.microsoft.com/office/drawing/2014/main" val="3389645545"/>
                  </a:ext>
                </a:extLst>
              </a:tr>
              <a:tr h="766366">
                <a:tc>
                  <a:txBody>
                    <a:bodyPr/>
                    <a:lstStyle/>
                    <a:p>
                      <a:pPr algn="ctr" fontAlgn="t">
                        <a:spcBef>
                          <a:spcPts val="0"/>
                        </a:spcBef>
                        <a:spcAft>
                          <a:spcPts val="0"/>
                        </a:spcAft>
                      </a:pPr>
                      <a:r>
                        <a:rPr lang="en-GB" sz="1600" b="1" u="none" strike="noStrike" dirty="0">
                          <a:solidFill>
                            <a:schemeClr val="bg1"/>
                          </a:solidFill>
                          <a:effectLst/>
                          <a:latin typeface="+mn-lt"/>
                        </a:rPr>
                        <a:t> </a:t>
                      </a:r>
                      <a:r>
                        <a:rPr lang="en-GB" sz="1600" b="1" u="none" strike="noStrike" dirty="0" err="1">
                          <a:solidFill>
                            <a:schemeClr val="bg1"/>
                          </a:solidFill>
                          <a:effectLst/>
                          <a:latin typeface="+mn-lt"/>
                        </a:rPr>
                        <a:t>Nebi</a:t>
                      </a:r>
                      <a:r>
                        <a:rPr lang="en-GB" sz="1600" b="1" u="none" strike="noStrike" dirty="0">
                          <a:solidFill>
                            <a:schemeClr val="bg1"/>
                          </a:solidFill>
                          <a:effectLst/>
                          <a:latin typeface="+mn-lt"/>
                        </a:rPr>
                        <a:t> Musa Riots</a:t>
                      </a: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r>
                        <a:rPr lang="en-GB" sz="1600" b="0" u="none" strike="noStrike" dirty="0">
                          <a:solidFill>
                            <a:schemeClr val="bg1"/>
                          </a:solidFill>
                          <a:effectLst/>
                          <a:latin typeface="+mn-lt"/>
                        </a:rPr>
                        <a:t> </a:t>
                      </a: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r>
                        <a:rPr lang="en-GB" sz="1600" b="0" u="none" strike="noStrike" dirty="0">
                          <a:solidFill>
                            <a:schemeClr val="bg1"/>
                          </a:solidFill>
                          <a:effectLst/>
                          <a:latin typeface="+mn-lt"/>
                        </a:rPr>
                        <a:t> </a:t>
                      </a:r>
                      <a:endParaRPr lang="en-GB" sz="1600" b="0" i="0" u="none" strike="noStrike" dirty="0">
                        <a:solidFill>
                          <a:schemeClr val="bg1"/>
                        </a:solidFill>
                        <a:effectLst/>
                        <a:latin typeface="+mn-lt"/>
                      </a:endParaRPr>
                    </a:p>
                  </a:txBody>
                  <a:tcPr marL="130273" marR="130273" marT="18093" marB="0"/>
                </a:tc>
                <a:extLst>
                  <a:ext uri="{0D108BD9-81ED-4DB2-BD59-A6C34878D82A}">
                    <a16:rowId xmlns:a16="http://schemas.microsoft.com/office/drawing/2014/main" val="2075826383"/>
                  </a:ext>
                </a:extLst>
              </a:tr>
              <a:tr h="813308">
                <a:tc>
                  <a:txBody>
                    <a:bodyPr/>
                    <a:lstStyle/>
                    <a:p>
                      <a:pPr algn="ctr" fontAlgn="t">
                        <a:spcBef>
                          <a:spcPts val="0"/>
                        </a:spcBef>
                        <a:spcAft>
                          <a:spcPts val="0"/>
                        </a:spcAft>
                      </a:pPr>
                      <a:r>
                        <a:rPr lang="en-GB" sz="1600" b="1" u="none" strike="noStrike" dirty="0">
                          <a:solidFill>
                            <a:schemeClr val="bg1"/>
                          </a:solidFill>
                          <a:effectLst/>
                          <a:latin typeface="+mn-lt"/>
                        </a:rPr>
                        <a:t>Jaffa Riots </a:t>
                      </a: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r>
                        <a:rPr lang="en-GB" sz="1600" b="0" u="none" strike="noStrike" dirty="0">
                          <a:solidFill>
                            <a:schemeClr val="bg1"/>
                          </a:solidFill>
                          <a:effectLst/>
                          <a:latin typeface="+mn-lt"/>
                        </a:rPr>
                        <a:t> </a:t>
                      </a: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r>
                        <a:rPr lang="en-GB" sz="1600" b="0" u="none" strike="noStrike" dirty="0">
                          <a:solidFill>
                            <a:schemeClr val="bg1"/>
                          </a:solidFill>
                          <a:effectLst/>
                          <a:latin typeface="+mn-lt"/>
                        </a:rPr>
                        <a:t> </a:t>
                      </a: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r>
                        <a:rPr lang="en-GB" sz="1600" b="0" u="none" strike="noStrike">
                          <a:solidFill>
                            <a:schemeClr val="bg1"/>
                          </a:solidFill>
                          <a:effectLst/>
                          <a:latin typeface="+mn-lt"/>
                        </a:rPr>
                        <a:t> </a:t>
                      </a:r>
                      <a:endParaRPr lang="en-GB" sz="1600" b="0" i="0" u="none" strike="noStrike">
                        <a:solidFill>
                          <a:schemeClr val="bg1"/>
                        </a:solidFill>
                        <a:effectLst/>
                        <a:latin typeface="+mn-lt"/>
                      </a:endParaRPr>
                    </a:p>
                  </a:txBody>
                  <a:tcPr marL="130273" marR="130273" marT="18093" marB="0"/>
                </a:tc>
                <a:extLst>
                  <a:ext uri="{0D108BD9-81ED-4DB2-BD59-A6C34878D82A}">
                    <a16:rowId xmlns:a16="http://schemas.microsoft.com/office/drawing/2014/main" val="3077978176"/>
                  </a:ext>
                </a:extLst>
              </a:tr>
              <a:tr h="919272">
                <a:tc>
                  <a:txBody>
                    <a:bodyPr/>
                    <a:lstStyle/>
                    <a:p>
                      <a:pPr algn="ctr" fontAlgn="t">
                        <a:spcBef>
                          <a:spcPts val="0"/>
                        </a:spcBef>
                        <a:spcAft>
                          <a:spcPts val="0"/>
                        </a:spcAft>
                      </a:pPr>
                      <a:r>
                        <a:rPr lang="en-GB" sz="1600" b="1" u="none" strike="noStrike" dirty="0">
                          <a:solidFill>
                            <a:schemeClr val="bg1"/>
                          </a:solidFill>
                          <a:effectLst/>
                          <a:latin typeface="+mn-lt"/>
                        </a:rPr>
                        <a:t> Western Wall Riots</a:t>
                      </a: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endParaRPr lang="en-GB" sz="1600" b="0" i="0" u="none" strike="noStrike">
                        <a:solidFill>
                          <a:schemeClr val="bg1"/>
                        </a:solidFill>
                        <a:effectLst/>
                        <a:latin typeface="+mn-lt"/>
                      </a:endParaRPr>
                    </a:p>
                  </a:txBody>
                  <a:tcPr marL="130273" marR="130273" marT="18093" marB="0"/>
                </a:tc>
                <a:tc>
                  <a:txBody>
                    <a:bodyPr/>
                    <a:lstStyle/>
                    <a:p>
                      <a:pPr algn="ctr" fontAlgn="t">
                        <a:spcBef>
                          <a:spcPts val="0"/>
                        </a:spcBef>
                        <a:spcAft>
                          <a:spcPts val="0"/>
                        </a:spcAft>
                      </a:pPr>
                      <a:r>
                        <a:rPr lang="en-GB" sz="1600" b="0" u="none" strike="noStrike" dirty="0">
                          <a:solidFill>
                            <a:schemeClr val="bg1"/>
                          </a:solidFill>
                          <a:effectLst/>
                          <a:latin typeface="+mn-lt"/>
                        </a:rPr>
                        <a:t> </a:t>
                      </a: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r>
                        <a:rPr lang="en-GB" sz="1600" b="0" u="none" strike="noStrike" dirty="0">
                          <a:solidFill>
                            <a:schemeClr val="bg1"/>
                          </a:solidFill>
                          <a:effectLst/>
                          <a:latin typeface="+mn-lt"/>
                        </a:rPr>
                        <a:t> </a:t>
                      </a:r>
                      <a:endParaRPr lang="en-GB" sz="1600" b="0" i="0" u="none" strike="noStrike" dirty="0">
                        <a:solidFill>
                          <a:schemeClr val="bg1"/>
                        </a:solidFill>
                        <a:effectLst/>
                        <a:latin typeface="+mn-lt"/>
                      </a:endParaRPr>
                    </a:p>
                  </a:txBody>
                  <a:tcPr marL="130273" marR="130273" marT="18093" marB="0"/>
                </a:tc>
                <a:extLst>
                  <a:ext uri="{0D108BD9-81ED-4DB2-BD59-A6C34878D82A}">
                    <a16:rowId xmlns:a16="http://schemas.microsoft.com/office/drawing/2014/main" val="2435803446"/>
                  </a:ext>
                </a:extLst>
              </a:tr>
              <a:tr h="766366">
                <a:tc>
                  <a:txBody>
                    <a:bodyPr/>
                    <a:lstStyle/>
                    <a:p>
                      <a:pPr algn="ctr" fontAlgn="t">
                        <a:spcBef>
                          <a:spcPts val="0"/>
                        </a:spcBef>
                        <a:spcAft>
                          <a:spcPts val="0"/>
                        </a:spcAft>
                      </a:pPr>
                      <a:r>
                        <a:rPr lang="en-GB" sz="1600" b="1" u="none" strike="noStrike" dirty="0">
                          <a:solidFill>
                            <a:schemeClr val="bg1"/>
                          </a:solidFill>
                          <a:effectLst/>
                          <a:latin typeface="+mn-lt"/>
                        </a:rPr>
                        <a:t>Arab Revolt of 1936-1939 </a:t>
                      </a: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r>
                        <a:rPr lang="en-GB" sz="1600" b="0" u="none" strike="noStrike" dirty="0">
                          <a:solidFill>
                            <a:schemeClr val="bg1"/>
                          </a:solidFill>
                          <a:effectLst/>
                          <a:latin typeface="+mn-lt"/>
                        </a:rPr>
                        <a:t> </a:t>
                      </a:r>
                      <a:endParaRPr lang="en-GB" sz="1600" b="0" i="0" u="none" strike="noStrike" dirty="0">
                        <a:solidFill>
                          <a:schemeClr val="bg1"/>
                        </a:solidFill>
                        <a:effectLst/>
                        <a:latin typeface="+mn-lt"/>
                      </a:endParaRPr>
                    </a:p>
                  </a:txBody>
                  <a:tcPr marL="130273" marR="130273" marT="18093" marB="0"/>
                </a:tc>
                <a:tc>
                  <a:txBody>
                    <a:bodyPr/>
                    <a:lstStyle/>
                    <a:p>
                      <a:pPr algn="ctr" fontAlgn="t">
                        <a:spcBef>
                          <a:spcPts val="0"/>
                        </a:spcBef>
                        <a:spcAft>
                          <a:spcPts val="0"/>
                        </a:spcAft>
                      </a:pPr>
                      <a:r>
                        <a:rPr lang="en-GB" sz="1600" b="0" u="none" strike="noStrike" dirty="0">
                          <a:solidFill>
                            <a:schemeClr val="bg1"/>
                          </a:solidFill>
                          <a:effectLst/>
                          <a:latin typeface="+mn-lt"/>
                        </a:rPr>
                        <a:t> </a:t>
                      </a:r>
                      <a:endParaRPr lang="en-GB" sz="1600" b="0" i="0" u="none" strike="noStrike" dirty="0">
                        <a:solidFill>
                          <a:schemeClr val="bg1"/>
                        </a:solidFill>
                        <a:effectLst/>
                        <a:latin typeface="+mn-lt"/>
                      </a:endParaRPr>
                    </a:p>
                  </a:txBody>
                  <a:tcPr marL="130273" marR="130273" marT="18093" marB="0"/>
                </a:tc>
                <a:extLst>
                  <a:ext uri="{0D108BD9-81ED-4DB2-BD59-A6C34878D82A}">
                    <a16:rowId xmlns:a16="http://schemas.microsoft.com/office/drawing/2014/main" val="718445725"/>
                  </a:ext>
                </a:extLst>
              </a:tr>
            </a:tbl>
          </a:graphicData>
        </a:graphic>
      </p:graphicFrame>
      <p:pic>
        <p:nvPicPr>
          <p:cNvPr id="10" name="Picture 9" descr="Graphical user interface, application, Word&#10;&#10;Description automatically generated">
            <a:extLst>
              <a:ext uri="{FF2B5EF4-FFF2-40B4-BE49-F238E27FC236}">
                <a16:creationId xmlns:a16="http://schemas.microsoft.com/office/drawing/2014/main" id="{D7BCDD69-128A-2B46-A3EE-15D6C38A6C7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400066" y="409217"/>
            <a:ext cx="4504387" cy="6212095"/>
          </a:xfrm>
          <a:prstGeom prst="rect">
            <a:avLst/>
          </a:prstGeom>
        </p:spPr>
      </p:pic>
    </p:spTree>
    <p:extLst>
      <p:ext uri="{BB962C8B-B14F-4D97-AF65-F5344CB8AC3E}">
        <p14:creationId xmlns:p14="http://schemas.microsoft.com/office/powerpoint/2010/main" val="423190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906D97-1D96-1D49-ADC9-2146BF004888}"/>
              </a:ext>
            </a:extLst>
          </p:cNvPr>
          <p:cNvSpPr>
            <a:spLocks noGrp="1"/>
          </p:cNvSpPr>
          <p:nvPr>
            <p:ph type="title"/>
          </p:nvPr>
        </p:nvSpPr>
        <p:spPr>
          <a:xfrm>
            <a:off x="599603" y="643467"/>
            <a:ext cx="3840480" cy="5571066"/>
          </a:xfrm>
        </p:spPr>
        <p:txBody>
          <a:bodyPr anchor="ctr">
            <a:normAutofit/>
          </a:bodyPr>
          <a:lstStyle/>
          <a:p>
            <a:pPr algn="ctr"/>
            <a:r>
              <a:rPr lang="en-GB" sz="6000" dirty="0"/>
              <a:t>Learning objectives</a:t>
            </a:r>
          </a:p>
        </p:txBody>
      </p:sp>
      <p:sp>
        <p:nvSpPr>
          <p:cNvPr id="23" name="Freeform: Shape 19">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7BA26D7-0FFB-1444-AAFF-C967AA8E8FA4}"/>
              </a:ext>
            </a:extLst>
          </p:cNvPr>
          <p:cNvSpPr>
            <a:spLocks noGrp="1"/>
          </p:cNvSpPr>
          <p:nvPr>
            <p:ph idx="1"/>
          </p:nvPr>
        </p:nvSpPr>
        <p:spPr>
          <a:xfrm>
            <a:off x="5506018" y="534285"/>
            <a:ext cx="6219650" cy="5571066"/>
          </a:xfrm>
        </p:spPr>
        <p:txBody>
          <a:bodyPr anchor="ctr">
            <a:normAutofit/>
          </a:bodyPr>
          <a:lstStyle/>
          <a:p>
            <a:pPr marL="0" indent="0">
              <a:buNone/>
            </a:pPr>
            <a:r>
              <a:rPr lang="en-GB" dirty="0">
                <a:solidFill>
                  <a:srgbClr val="FFFFFF"/>
                </a:solidFill>
              </a:rPr>
              <a:t>By the end of this lesson, you should be able to: </a:t>
            </a:r>
          </a:p>
          <a:p>
            <a:r>
              <a:rPr lang="en-GB" dirty="0">
                <a:solidFill>
                  <a:srgbClr val="FFFFFF"/>
                </a:solidFill>
              </a:rPr>
              <a:t>Outline the political situation in 1920s and 1930s Mandate Palestine</a:t>
            </a:r>
          </a:p>
          <a:p>
            <a:r>
              <a:rPr lang="en-GB" dirty="0">
                <a:solidFill>
                  <a:srgbClr val="FFFFFF"/>
                </a:solidFill>
              </a:rPr>
              <a:t>Explain the increasing tension between Palestinians and Jews at this time</a:t>
            </a:r>
          </a:p>
          <a:p>
            <a:r>
              <a:rPr lang="en-GB" dirty="0">
                <a:solidFill>
                  <a:srgbClr val="FFFFFF"/>
                </a:solidFill>
              </a:rPr>
              <a:t>Give some examples of the unrest that occurred during this period</a:t>
            </a:r>
          </a:p>
        </p:txBody>
      </p:sp>
    </p:spTree>
    <p:extLst>
      <p:ext uri="{BB962C8B-B14F-4D97-AF65-F5344CB8AC3E}">
        <p14:creationId xmlns:p14="http://schemas.microsoft.com/office/powerpoint/2010/main" val="938572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1DE42-5700-B94E-84B8-16B6DA8835F4}"/>
              </a:ext>
            </a:extLst>
          </p:cNvPr>
          <p:cNvSpPr>
            <a:spLocks noGrp="1"/>
          </p:cNvSpPr>
          <p:nvPr>
            <p:ph type="title"/>
          </p:nvPr>
        </p:nvSpPr>
        <p:spPr>
          <a:xfrm>
            <a:off x="609619" y="1123915"/>
            <a:ext cx="3840480" cy="1558678"/>
          </a:xfrm>
        </p:spPr>
        <p:txBody>
          <a:bodyPr anchor="ctr">
            <a:normAutofit fontScale="90000"/>
          </a:bodyPr>
          <a:lstStyle/>
          <a:p>
            <a:pPr algn="ctr"/>
            <a:r>
              <a:rPr lang="en-GB" sz="6600" dirty="0"/>
              <a:t>Homework</a:t>
            </a:r>
          </a:p>
        </p:txBody>
      </p:sp>
      <p:sp>
        <p:nvSpPr>
          <p:cNvPr id="13"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098A2E7-26EB-2749-973A-025AFA330D24}"/>
              </a:ext>
            </a:extLst>
          </p:cNvPr>
          <p:cNvSpPr>
            <a:spLocks noGrp="1"/>
          </p:cNvSpPr>
          <p:nvPr>
            <p:ph idx="1"/>
          </p:nvPr>
        </p:nvSpPr>
        <p:spPr>
          <a:xfrm>
            <a:off x="5804245" y="968932"/>
            <a:ext cx="5788152" cy="3657312"/>
          </a:xfrm>
        </p:spPr>
        <p:txBody>
          <a:bodyPr anchor="ctr">
            <a:normAutofit/>
          </a:bodyPr>
          <a:lstStyle/>
          <a:p>
            <a:r>
              <a:rPr lang="en-GB" sz="2200" dirty="0">
                <a:solidFill>
                  <a:srgbClr val="FFFFFF"/>
                </a:solidFill>
              </a:rPr>
              <a:t>Create a spider diagram of life in 1920s and 1930s Mandate Palestine</a:t>
            </a:r>
          </a:p>
          <a:p>
            <a:r>
              <a:rPr lang="en-GB" sz="2200" dirty="0">
                <a:solidFill>
                  <a:srgbClr val="FFFFFF"/>
                </a:solidFill>
              </a:rPr>
              <a:t>You might want to include:</a:t>
            </a:r>
          </a:p>
          <a:p>
            <a:pPr lvl="1"/>
            <a:r>
              <a:rPr lang="en-GB" sz="1800" dirty="0">
                <a:solidFill>
                  <a:srgbClr val="FFFFFF"/>
                </a:solidFill>
              </a:rPr>
              <a:t>The political situation (</a:t>
            </a:r>
            <a:r>
              <a:rPr lang="en-GB" sz="1800" dirty="0" err="1">
                <a:solidFill>
                  <a:srgbClr val="FFFFFF"/>
                </a:solidFill>
              </a:rPr>
              <a:t>eg.</a:t>
            </a:r>
            <a:r>
              <a:rPr lang="en-GB" sz="1800" dirty="0">
                <a:solidFill>
                  <a:srgbClr val="FFFFFF"/>
                </a:solidFill>
              </a:rPr>
              <a:t> the Arab Executive and Jewish Agency)</a:t>
            </a:r>
          </a:p>
          <a:p>
            <a:pPr lvl="1"/>
            <a:r>
              <a:rPr lang="en-GB" sz="1800" dirty="0">
                <a:solidFill>
                  <a:srgbClr val="FFFFFF"/>
                </a:solidFill>
              </a:rPr>
              <a:t>Some examples of violence</a:t>
            </a:r>
          </a:p>
          <a:p>
            <a:pPr lvl="1"/>
            <a:r>
              <a:rPr lang="en-GB" sz="1800" dirty="0">
                <a:solidFill>
                  <a:srgbClr val="FFFFFF"/>
                </a:solidFill>
              </a:rPr>
              <a:t>Context on Jewish immigration</a:t>
            </a:r>
          </a:p>
          <a:p>
            <a:pPr lvl="1"/>
            <a:r>
              <a:rPr lang="en-GB" sz="1800" dirty="0">
                <a:solidFill>
                  <a:srgbClr val="FFFFFF"/>
                </a:solidFill>
              </a:rPr>
              <a:t>The Palestinian reaction to Jewish immigration</a:t>
            </a:r>
          </a:p>
          <a:p>
            <a:pPr lvl="1"/>
            <a:r>
              <a:rPr lang="en-GB" sz="1800" dirty="0">
                <a:solidFill>
                  <a:srgbClr val="FFFFFF"/>
                </a:solidFill>
              </a:rPr>
              <a:t>Examples of modernisation in Palestine (</a:t>
            </a:r>
            <a:r>
              <a:rPr lang="en-GB" sz="1800" dirty="0" err="1">
                <a:solidFill>
                  <a:srgbClr val="FFFFFF"/>
                </a:solidFill>
              </a:rPr>
              <a:t>eg.</a:t>
            </a:r>
            <a:r>
              <a:rPr lang="en-GB" sz="1800" dirty="0">
                <a:solidFill>
                  <a:srgbClr val="FFFFFF"/>
                </a:solidFill>
              </a:rPr>
              <a:t> travel and the status of women)</a:t>
            </a:r>
            <a:endParaRPr lang="en-GB" sz="2200" dirty="0">
              <a:solidFill>
                <a:srgbClr val="FFFFFF"/>
              </a:solidFill>
            </a:endParaRPr>
          </a:p>
          <a:p>
            <a:pPr lvl="1"/>
            <a:endParaRPr lang="en-GB" sz="1800" dirty="0">
              <a:solidFill>
                <a:srgbClr val="FFFFFF"/>
              </a:solidFill>
            </a:endParaRPr>
          </a:p>
        </p:txBody>
      </p:sp>
      <p:sp>
        <p:nvSpPr>
          <p:cNvPr id="6" name="Content Placeholder 2">
            <a:extLst>
              <a:ext uri="{FF2B5EF4-FFF2-40B4-BE49-F238E27FC236}">
                <a16:creationId xmlns:a16="http://schemas.microsoft.com/office/drawing/2014/main" id="{554ED5B2-487E-9644-8E69-6E22F0187C75}"/>
              </a:ext>
            </a:extLst>
          </p:cNvPr>
          <p:cNvSpPr txBox="1">
            <a:spLocks/>
          </p:cNvSpPr>
          <p:nvPr/>
        </p:nvSpPr>
        <p:spPr>
          <a:xfrm>
            <a:off x="5801196" y="4200040"/>
            <a:ext cx="5788152" cy="16121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rgbClr val="FFFFFF"/>
                </a:solidFill>
              </a:rPr>
              <a:t>Next, compare this with your spider diagram of life in nineteenth century Palestine-Israel from our first lesson. </a:t>
            </a:r>
            <a:r>
              <a:rPr lang="en-GB" sz="2200" b="1" dirty="0">
                <a:solidFill>
                  <a:srgbClr val="FFFFFF"/>
                </a:solidFill>
              </a:rPr>
              <a:t>What had changed and what had stayed the same? </a:t>
            </a:r>
            <a:r>
              <a:rPr lang="en-GB" sz="2200" dirty="0">
                <a:solidFill>
                  <a:srgbClr val="FFFFFF"/>
                </a:solidFill>
              </a:rPr>
              <a:t>Write a paragraph on this</a:t>
            </a:r>
            <a:endParaRPr lang="en-GB" sz="1800" dirty="0">
              <a:solidFill>
                <a:srgbClr val="FFFFFF"/>
              </a:solidFill>
            </a:endParaRPr>
          </a:p>
        </p:txBody>
      </p:sp>
      <p:pic>
        <p:nvPicPr>
          <p:cNvPr id="5" name="Picture 4" descr="Diagram&#10;&#10;Description automatically generated">
            <a:extLst>
              <a:ext uri="{FF2B5EF4-FFF2-40B4-BE49-F238E27FC236}">
                <a16:creationId xmlns:a16="http://schemas.microsoft.com/office/drawing/2014/main" id="{A5AD62CD-CA73-7344-83AA-8D9A6C64D38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rot="795975">
            <a:off x="76322" y="3959041"/>
            <a:ext cx="4907075" cy="2472325"/>
          </a:xfrm>
          <a:prstGeom prst="rect">
            <a:avLst/>
          </a:prstGeom>
          <a:ln w="38100">
            <a:solidFill>
              <a:srgbClr val="88B62D"/>
            </a:solidFill>
          </a:ln>
        </p:spPr>
      </p:pic>
    </p:spTree>
    <p:extLst>
      <p:ext uri="{BB962C8B-B14F-4D97-AF65-F5344CB8AC3E}">
        <p14:creationId xmlns:p14="http://schemas.microsoft.com/office/powerpoint/2010/main" val="243103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5A75BF3-192A-3B41-A53A-D971671FC699}"/>
              </a:ext>
            </a:extLst>
          </p:cNvPr>
          <p:cNvSpPr>
            <a:spLocks noGrp="1"/>
          </p:cNvSpPr>
          <p:nvPr>
            <p:ph type="title"/>
          </p:nvPr>
        </p:nvSpPr>
        <p:spPr>
          <a:xfrm>
            <a:off x="2298138" y="1046749"/>
            <a:ext cx="7592673" cy="2382251"/>
          </a:xfrm>
        </p:spPr>
        <p:txBody>
          <a:bodyPr vert="horz" lIns="91440" tIns="45720" rIns="91440" bIns="45720" rtlCol="0" anchor="b">
            <a:noAutofit/>
          </a:bodyPr>
          <a:lstStyle/>
          <a:p>
            <a:pPr algn="ctr"/>
            <a:r>
              <a:rPr lang="en-US" sz="3400" b="1" u="sng" kern="1200" dirty="0">
                <a:solidFill>
                  <a:srgbClr val="FFFFFF"/>
                </a:solidFill>
                <a:latin typeface="+mj-lt"/>
                <a:ea typeface="+mj-ea"/>
                <a:cs typeface="+mj-cs"/>
              </a:rPr>
              <a:t>Plenary: </a:t>
            </a: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Answer this question with the person next to you: what </a:t>
            </a:r>
            <a:r>
              <a:rPr lang="en-US" sz="3400" b="1" u="sng" kern="1200" dirty="0">
                <a:solidFill>
                  <a:srgbClr val="FFFFFF"/>
                </a:solidFill>
                <a:latin typeface="+mj-lt"/>
                <a:ea typeface="+mj-ea"/>
                <a:cs typeface="+mj-cs"/>
              </a:rPr>
              <a:t>three things </a:t>
            </a:r>
            <a:r>
              <a:rPr lang="en-US" sz="3400" kern="1200" dirty="0">
                <a:solidFill>
                  <a:srgbClr val="FFFFFF"/>
                </a:solidFill>
                <a:latin typeface="+mj-lt"/>
                <a:ea typeface="+mj-ea"/>
                <a:cs typeface="+mj-cs"/>
              </a:rPr>
              <a:t>have you learnt today about 1920s and 1930s Mandate Palestine?</a:t>
            </a: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FB1AFD6-43B5-A340-BF73-F019043806A6}"/>
              </a:ext>
            </a:extLst>
          </p:cNvPr>
          <p:cNvSpPr txBox="1">
            <a:spLocks/>
          </p:cNvSpPr>
          <p:nvPr/>
        </p:nvSpPr>
        <p:spPr>
          <a:xfrm>
            <a:off x="2701094" y="3828388"/>
            <a:ext cx="7031842" cy="23822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a:solidFill>
                  <a:srgbClr val="FFFFFF"/>
                </a:solidFill>
              </a:rPr>
              <a:t>Next, find another pair who you </a:t>
            </a:r>
            <a:r>
              <a:rPr lang="en-US" sz="3400" b="1" u="sng" dirty="0">
                <a:solidFill>
                  <a:srgbClr val="FFFFFF"/>
                </a:solidFill>
              </a:rPr>
              <a:t>haven’t spoken to today </a:t>
            </a:r>
            <a:r>
              <a:rPr lang="en-US" sz="3400" dirty="0">
                <a:solidFill>
                  <a:srgbClr val="FFFFFF"/>
                </a:solidFill>
              </a:rPr>
              <a:t>and share your answers</a:t>
            </a:r>
          </a:p>
        </p:txBody>
      </p:sp>
      <p:pic>
        <p:nvPicPr>
          <p:cNvPr id="7" name="Picture 2" descr="Israel&amp;#39;s borders explained in maps - BBC News">
            <a:extLst>
              <a:ext uri="{FF2B5EF4-FFF2-40B4-BE49-F238E27FC236}">
                <a16:creationId xmlns:a16="http://schemas.microsoft.com/office/drawing/2014/main" id="{7600BA4A-7B9F-B940-BFB9-F0548D5BAA5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2286" b="-5"/>
          <a:stretch/>
        </p:blipFill>
        <p:spPr bwMode="auto">
          <a:xfrm>
            <a:off x="10013979" y="4793976"/>
            <a:ext cx="1734472" cy="18028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ir Herbert Samuel High Resolution Stock Photography and Images - Alamy">
            <a:extLst>
              <a:ext uri="{FF2B5EF4-FFF2-40B4-BE49-F238E27FC236}">
                <a16:creationId xmlns:a16="http://schemas.microsoft.com/office/drawing/2014/main" id="{0B6F8686-04A0-4E49-A97E-9CDD988A02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10203155" y="329259"/>
            <a:ext cx="1564052" cy="2246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alestinian journeys | a purse, a song, and a gun">
            <a:extLst>
              <a:ext uri="{FF2B5EF4-FFF2-40B4-BE49-F238E27FC236}">
                <a16:creationId xmlns:a16="http://schemas.microsoft.com/office/drawing/2014/main" id="{EB2823CC-AC2A-0F45-9BCA-A0F3C399992A}"/>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1" b="-1"/>
          <a:stretch/>
        </p:blipFill>
        <p:spPr bwMode="auto">
          <a:xfrm>
            <a:off x="534061" y="3319705"/>
            <a:ext cx="1764077" cy="1980639"/>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8" descr="Panoramic View Alaqsa Mosque Jerusalem Old Stock Photo (Edit Now) 1086551003">
            <a:extLst>
              <a:ext uri="{FF2B5EF4-FFF2-40B4-BE49-F238E27FC236}">
                <a16:creationId xmlns:a16="http://schemas.microsoft.com/office/drawing/2014/main" id="{14E9E2AF-ACAB-B549-B830-B15918C4737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49537" y="329259"/>
            <a:ext cx="2195765" cy="102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8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7C098-A08E-9944-8786-771D3FEF0389}"/>
              </a:ext>
            </a:extLst>
          </p:cNvPr>
          <p:cNvSpPr>
            <a:spLocks noGrp="1"/>
          </p:cNvSpPr>
          <p:nvPr>
            <p:ph type="title"/>
          </p:nvPr>
        </p:nvSpPr>
        <p:spPr>
          <a:xfrm>
            <a:off x="452374" y="640822"/>
            <a:ext cx="3418659" cy="5583148"/>
          </a:xfrm>
        </p:spPr>
        <p:txBody>
          <a:bodyPr anchor="ctr">
            <a:normAutofit/>
          </a:bodyPr>
          <a:lstStyle/>
          <a:p>
            <a:pPr algn="ctr"/>
            <a:r>
              <a:rPr lang="en-GB" sz="5400" b="1" dirty="0">
                <a:solidFill>
                  <a:schemeClr val="accent2"/>
                </a:solidFill>
              </a:rPr>
              <a:t>Recap:</a:t>
            </a:r>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3B6DC49C-9374-4DAF-BE25-3044FD6D7A55}"/>
              </a:ext>
            </a:extLst>
          </p:cNvPr>
          <p:cNvGraphicFramePr>
            <a:graphicFrameLocks noGrp="1"/>
          </p:cNvGraphicFramePr>
          <p:nvPr>
            <p:ph idx="1"/>
            <p:extLst>
              <p:ext uri="{D42A27DB-BD31-4B8C-83A1-F6EECF244321}">
                <p14:modId xmlns:p14="http://schemas.microsoft.com/office/powerpoint/2010/main" val="197873471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84B1232-8E6F-9C47-BF81-19BAD537B252}"/>
              </a:ext>
            </a:extLst>
          </p:cNvPr>
          <p:cNvSpPr txBox="1"/>
          <p:nvPr/>
        </p:nvSpPr>
        <p:spPr>
          <a:xfrm>
            <a:off x="4761948" y="1253573"/>
            <a:ext cx="6482701" cy="707886"/>
          </a:xfrm>
          <a:prstGeom prst="rect">
            <a:avLst/>
          </a:prstGeom>
          <a:noFill/>
        </p:spPr>
        <p:txBody>
          <a:bodyPr wrap="square" rtlCol="0">
            <a:spAutoFit/>
          </a:bodyPr>
          <a:lstStyle/>
          <a:p>
            <a:pPr algn="ctr"/>
            <a:r>
              <a:rPr lang="en-GB" sz="2000" dirty="0">
                <a:solidFill>
                  <a:schemeClr val="bg1"/>
                </a:solidFill>
              </a:rPr>
              <a:t>When Britain governed </a:t>
            </a:r>
            <a:r>
              <a:rPr lang="en-GB" sz="2000" b="1" dirty="0">
                <a:solidFill>
                  <a:schemeClr val="bg1"/>
                </a:solidFill>
              </a:rPr>
              <a:t>Palestine-Israel</a:t>
            </a:r>
            <a:r>
              <a:rPr lang="en-GB" sz="2000" dirty="0">
                <a:solidFill>
                  <a:schemeClr val="bg1"/>
                </a:solidFill>
              </a:rPr>
              <a:t> under a </a:t>
            </a:r>
            <a:r>
              <a:rPr lang="en-GB" sz="2000" b="1" dirty="0">
                <a:solidFill>
                  <a:schemeClr val="bg1"/>
                </a:solidFill>
              </a:rPr>
              <a:t>League of Nations Mandate</a:t>
            </a:r>
          </a:p>
        </p:txBody>
      </p:sp>
      <p:sp>
        <p:nvSpPr>
          <p:cNvPr id="15" name="TextBox 14">
            <a:extLst>
              <a:ext uri="{FF2B5EF4-FFF2-40B4-BE49-F238E27FC236}">
                <a16:creationId xmlns:a16="http://schemas.microsoft.com/office/drawing/2014/main" id="{42D6C9DF-DC1D-F243-867E-ED478A1ABABA}"/>
              </a:ext>
            </a:extLst>
          </p:cNvPr>
          <p:cNvSpPr txBox="1"/>
          <p:nvPr/>
        </p:nvSpPr>
        <p:spPr>
          <a:xfrm>
            <a:off x="4750883" y="3034412"/>
            <a:ext cx="6811296" cy="1077218"/>
          </a:xfrm>
          <a:prstGeom prst="rect">
            <a:avLst/>
          </a:prstGeom>
          <a:noFill/>
        </p:spPr>
        <p:txBody>
          <a:bodyPr wrap="square" rtlCol="0">
            <a:spAutoFit/>
          </a:bodyPr>
          <a:lstStyle/>
          <a:p>
            <a:pPr algn="ctr"/>
            <a:r>
              <a:rPr lang="en-GB" sz="1600" dirty="0">
                <a:solidFill>
                  <a:schemeClr val="bg1"/>
                </a:solidFill>
              </a:rPr>
              <a:t>Because after WWI the League of Nations decided that the </a:t>
            </a:r>
            <a:r>
              <a:rPr lang="en-GB" sz="1600" b="1" dirty="0">
                <a:solidFill>
                  <a:schemeClr val="bg1"/>
                </a:solidFill>
              </a:rPr>
              <a:t>territories</a:t>
            </a:r>
            <a:r>
              <a:rPr lang="en-GB" sz="1600" dirty="0">
                <a:solidFill>
                  <a:schemeClr val="bg1"/>
                </a:solidFill>
              </a:rPr>
              <a:t> of the </a:t>
            </a:r>
            <a:r>
              <a:rPr lang="en-GB" sz="1600" b="1" dirty="0">
                <a:solidFill>
                  <a:schemeClr val="bg1"/>
                </a:solidFill>
              </a:rPr>
              <a:t>defeated Ottoman Empire</a:t>
            </a:r>
            <a:r>
              <a:rPr lang="en-GB" sz="1600" dirty="0">
                <a:solidFill>
                  <a:schemeClr val="bg1"/>
                </a:solidFill>
              </a:rPr>
              <a:t> should be ruled by the victorious powers of Britain and France. Britain was given the Mandate for Palestine with the idea that Britain would govern Palestine until Palestine was ready to </a:t>
            </a:r>
            <a:r>
              <a:rPr lang="en-GB" sz="1600" b="1" dirty="0">
                <a:solidFill>
                  <a:schemeClr val="bg1"/>
                </a:solidFill>
              </a:rPr>
              <a:t>“stand alone”</a:t>
            </a:r>
          </a:p>
        </p:txBody>
      </p:sp>
      <p:sp>
        <p:nvSpPr>
          <p:cNvPr id="19" name="TextBox 18">
            <a:extLst>
              <a:ext uri="{FF2B5EF4-FFF2-40B4-BE49-F238E27FC236}">
                <a16:creationId xmlns:a16="http://schemas.microsoft.com/office/drawing/2014/main" id="{A58FF30C-D13A-CE4A-A3B0-8EE19064FA6F}"/>
              </a:ext>
            </a:extLst>
          </p:cNvPr>
          <p:cNvSpPr txBox="1"/>
          <p:nvPr/>
        </p:nvSpPr>
        <p:spPr>
          <a:xfrm>
            <a:off x="4731361" y="4822100"/>
            <a:ext cx="6685941" cy="1323439"/>
          </a:xfrm>
          <a:prstGeom prst="rect">
            <a:avLst/>
          </a:prstGeom>
          <a:noFill/>
        </p:spPr>
        <p:txBody>
          <a:bodyPr wrap="square" rtlCol="0">
            <a:spAutoFit/>
          </a:bodyPr>
          <a:lstStyle/>
          <a:p>
            <a:pPr algn="ctr"/>
            <a:r>
              <a:rPr lang="en-GB" sz="2000" dirty="0">
                <a:solidFill>
                  <a:schemeClr val="bg1"/>
                </a:solidFill>
                <a:sym typeface="Wingdings" pitchFamily="2" charset="2"/>
              </a:rPr>
              <a:t>British governance of Palestine lasted for </a:t>
            </a:r>
            <a:r>
              <a:rPr lang="en-GB" sz="2000" b="1" dirty="0">
                <a:solidFill>
                  <a:schemeClr val="bg1"/>
                </a:solidFill>
                <a:sym typeface="Wingdings" pitchFamily="2" charset="2"/>
              </a:rPr>
              <a:t>28 years. </a:t>
            </a:r>
            <a:r>
              <a:rPr lang="en-GB" sz="2000" dirty="0">
                <a:solidFill>
                  <a:schemeClr val="bg1"/>
                </a:solidFill>
                <a:sym typeface="Wingdings" pitchFamily="2" charset="2"/>
              </a:rPr>
              <a:t>Britain was assigned the Mandate in </a:t>
            </a:r>
            <a:r>
              <a:rPr lang="en-GB" sz="2000" b="1" dirty="0">
                <a:solidFill>
                  <a:schemeClr val="bg1"/>
                </a:solidFill>
                <a:sym typeface="Wingdings" pitchFamily="2" charset="2"/>
              </a:rPr>
              <a:t>April 1920</a:t>
            </a:r>
            <a:r>
              <a:rPr lang="en-GB" sz="2000" dirty="0">
                <a:solidFill>
                  <a:schemeClr val="bg1"/>
                </a:solidFill>
                <a:sym typeface="Wingdings" pitchFamily="2" charset="2"/>
              </a:rPr>
              <a:t>, and in </a:t>
            </a:r>
            <a:r>
              <a:rPr lang="en-GB" sz="2000" b="1" dirty="0">
                <a:solidFill>
                  <a:schemeClr val="bg1"/>
                </a:solidFill>
                <a:sym typeface="Wingdings" pitchFamily="2" charset="2"/>
              </a:rPr>
              <a:t>July 1920 </a:t>
            </a:r>
            <a:r>
              <a:rPr lang="en-GB" sz="2000" dirty="0">
                <a:solidFill>
                  <a:schemeClr val="bg1"/>
                </a:solidFill>
                <a:sym typeface="Wingdings" pitchFamily="2" charset="2"/>
              </a:rPr>
              <a:t>it</a:t>
            </a:r>
            <a:r>
              <a:rPr lang="en-GB" sz="2000" b="1" dirty="0">
                <a:solidFill>
                  <a:schemeClr val="bg1"/>
                </a:solidFill>
                <a:sym typeface="Wingdings" pitchFamily="2" charset="2"/>
              </a:rPr>
              <a:t> </a:t>
            </a:r>
            <a:r>
              <a:rPr lang="en-GB" sz="2000" dirty="0">
                <a:solidFill>
                  <a:schemeClr val="bg1"/>
                </a:solidFill>
                <a:sym typeface="Wingdings" pitchFamily="2" charset="2"/>
              </a:rPr>
              <a:t>established a civil administration in the country. In </a:t>
            </a:r>
            <a:r>
              <a:rPr lang="en-GB" sz="2000" b="1" dirty="0">
                <a:solidFill>
                  <a:schemeClr val="bg1"/>
                </a:solidFill>
                <a:sym typeface="Wingdings" pitchFamily="2" charset="2"/>
              </a:rPr>
              <a:t>May 1948</a:t>
            </a:r>
            <a:r>
              <a:rPr lang="en-GB" sz="2000" dirty="0">
                <a:solidFill>
                  <a:schemeClr val="bg1"/>
                </a:solidFill>
                <a:sym typeface="Wingdings" pitchFamily="2" charset="2"/>
              </a:rPr>
              <a:t>, the British left</a:t>
            </a:r>
            <a:endParaRPr lang="en-GB" sz="2000" b="1" dirty="0">
              <a:solidFill>
                <a:schemeClr val="bg1"/>
              </a:solidFill>
              <a:sym typeface="Wingdings" pitchFamily="2" charset="2"/>
            </a:endParaRPr>
          </a:p>
        </p:txBody>
      </p:sp>
    </p:spTree>
    <p:extLst>
      <p:ext uri="{BB962C8B-B14F-4D97-AF65-F5344CB8AC3E}">
        <p14:creationId xmlns:p14="http://schemas.microsoft.com/office/powerpoint/2010/main" val="356432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2">
            <a:extLst>
              <a:ext uri="{FF2B5EF4-FFF2-40B4-BE49-F238E27FC236}">
                <a16:creationId xmlns:a16="http://schemas.microsoft.com/office/drawing/2014/main" id="{BC3AD6A6-F55C-6046-A5E9-8C54988BB5BC}"/>
              </a:ext>
            </a:extLst>
          </p:cNvPr>
          <p:cNvGraphicFramePr>
            <a:graphicFrameLocks noGrp="1"/>
          </p:cNvGraphicFramePr>
          <p:nvPr>
            <p:ph idx="1"/>
            <p:extLst>
              <p:ext uri="{D42A27DB-BD31-4B8C-83A1-F6EECF244321}">
                <p14:modId xmlns:p14="http://schemas.microsoft.com/office/powerpoint/2010/main" val="52105471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689E3665-53A9-0148-81FE-B8FA6070490F}"/>
              </a:ext>
            </a:extLst>
          </p:cNvPr>
          <p:cNvSpPr>
            <a:spLocks noGrp="1"/>
          </p:cNvSpPr>
          <p:nvPr>
            <p:ph type="title"/>
          </p:nvPr>
        </p:nvSpPr>
        <p:spPr>
          <a:xfrm>
            <a:off x="838200" y="233617"/>
            <a:ext cx="12042183" cy="1398079"/>
          </a:xfrm>
        </p:spPr>
        <p:txBody>
          <a:bodyPr anchor="b">
            <a:noAutofit/>
          </a:bodyPr>
          <a:lstStyle/>
          <a:p>
            <a:r>
              <a:rPr lang="en-GB" sz="3600" dirty="0"/>
              <a:t>Today’s keywords – what could they mean? Discuss in pairs</a:t>
            </a:r>
          </a:p>
        </p:txBody>
      </p:sp>
    </p:spTree>
    <p:extLst>
      <p:ext uri="{BB962C8B-B14F-4D97-AF65-F5344CB8AC3E}">
        <p14:creationId xmlns:p14="http://schemas.microsoft.com/office/powerpoint/2010/main" val="256562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2">
            <a:extLst>
              <a:ext uri="{FF2B5EF4-FFF2-40B4-BE49-F238E27FC236}">
                <a16:creationId xmlns:a16="http://schemas.microsoft.com/office/drawing/2014/main" id="{BC3AD6A6-F55C-6046-A5E9-8C54988BB5BC}"/>
              </a:ext>
            </a:extLst>
          </p:cNvPr>
          <p:cNvGraphicFramePr>
            <a:graphicFrameLocks noGrp="1"/>
          </p:cNvGraphicFramePr>
          <p:nvPr>
            <p:ph idx="1"/>
            <p:extLst>
              <p:ext uri="{D42A27DB-BD31-4B8C-83A1-F6EECF244321}">
                <p14:modId xmlns:p14="http://schemas.microsoft.com/office/powerpoint/2010/main" val="428672865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689E3665-53A9-0148-81FE-B8FA6070490F}"/>
              </a:ext>
            </a:extLst>
          </p:cNvPr>
          <p:cNvSpPr>
            <a:spLocks noGrp="1"/>
          </p:cNvSpPr>
          <p:nvPr>
            <p:ph type="title"/>
          </p:nvPr>
        </p:nvSpPr>
        <p:spPr>
          <a:xfrm>
            <a:off x="838200" y="233617"/>
            <a:ext cx="10655300" cy="1398079"/>
          </a:xfrm>
        </p:spPr>
        <p:txBody>
          <a:bodyPr anchor="b">
            <a:noAutofit/>
          </a:bodyPr>
          <a:lstStyle/>
          <a:p>
            <a:r>
              <a:rPr lang="en-GB" sz="3600" dirty="0"/>
              <a:t>Today’s keywords – add these to your glossaries</a:t>
            </a:r>
          </a:p>
        </p:txBody>
      </p:sp>
    </p:spTree>
    <p:extLst>
      <p:ext uri="{BB962C8B-B14F-4D97-AF65-F5344CB8AC3E}">
        <p14:creationId xmlns:p14="http://schemas.microsoft.com/office/powerpoint/2010/main" val="193610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D3822-9254-F049-AC69-39C6F4B2AE45}"/>
              </a:ext>
            </a:extLst>
          </p:cNvPr>
          <p:cNvSpPr>
            <a:spLocks noGrp="1"/>
          </p:cNvSpPr>
          <p:nvPr>
            <p:ph type="title"/>
          </p:nvPr>
        </p:nvSpPr>
        <p:spPr>
          <a:xfrm>
            <a:off x="647470" y="1071685"/>
            <a:ext cx="3200400" cy="4461163"/>
          </a:xfrm>
        </p:spPr>
        <p:txBody>
          <a:bodyPr>
            <a:normAutofit/>
          </a:bodyPr>
          <a:lstStyle/>
          <a:p>
            <a:r>
              <a:rPr lang="en-GB" sz="6000">
                <a:solidFill>
                  <a:srgbClr val="FFFFFF"/>
                </a:solidFill>
              </a:rPr>
              <a:t>Starter activity</a:t>
            </a:r>
            <a:endParaRPr lang="en-GB" sz="60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1FB37B69-71EA-364F-9B1D-90569ADBEF62}"/>
              </a:ext>
            </a:extLst>
          </p:cNvPr>
          <p:cNvSpPr>
            <a:spLocks noGrp="1"/>
          </p:cNvSpPr>
          <p:nvPr>
            <p:ph idx="1"/>
          </p:nvPr>
        </p:nvSpPr>
        <p:spPr>
          <a:xfrm>
            <a:off x="5825024" y="560873"/>
            <a:ext cx="6092952" cy="2868127"/>
          </a:xfrm>
        </p:spPr>
        <p:txBody>
          <a:bodyPr>
            <a:noAutofit/>
          </a:bodyPr>
          <a:lstStyle/>
          <a:p>
            <a:pPr marL="0" indent="0" algn="ctr">
              <a:buNone/>
            </a:pPr>
            <a:r>
              <a:rPr lang="en-GB" sz="2000" b="1" dirty="0">
                <a:solidFill>
                  <a:schemeClr val="accent2"/>
                </a:solidFill>
                <a:latin typeface="Century Gothic" panose="020B0502020202020204" pitchFamily="34" charset="0"/>
              </a:rPr>
              <a:t>Setting the Scene: the 1920s and 1930s</a:t>
            </a:r>
            <a:endParaRPr lang="en-GB" sz="2000" dirty="0">
              <a:solidFill>
                <a:schemeClr val="accent2"/>
              </a:solidFill>
              <a:latin typeface="Century Gothic" panose="020B0502020202020204" pitchFamily="34" charset="0"/>
            </a:endParaRPr>
          </a:p>
          <a:p>
            <a:pPr marL="0" indent="0" algn="ctr">
              <a:buNone/>
            </a:pPr>
            <a:r>
              <a:rPr lang="en-GB" sz="2000" dirty="0">
                <a:solidFill>
                  <a:schemeClr val="accent2"/>
                </a:solidFill>
                <a:latin typeface="Century Gothic" panose="020B0502020202020204" pitchFamily="34" charset="0"/>
              </a:rPr>
              <a:t>With the person next to you:</a:t>
            </a:r>
          </a:p>
          <a:p>
            <a:pPr marL="0" indent="0" algn="ctr">
              <a:buNone/>
            </a:pPr>
            <a:r>
              <a:rPr lang="en-GB" sz="2000" u="sng" dirty="0">
                <a:solidFill>
                  <a:schemeClr val="accent2"/>
                </a:solidFill>
                <a:latin typeface="Century Gothic" panose="020B0502020202020204" pitchFamily="34" charset="0"/>
              </a:rPr>
              <a:t>Thinking outside Palestine-Israel, what do you know about life in the 1920s and 1930s?</a:t>
            </a:r>
          </a:p>
          <a:p>
            <a:pPr marL="0" indent="0" algn="ctr">
              <a:buNone/>
            </a:pPr>
            <a:r>
              <a:rPr lang="en-GB" sz="2000" dirty="0">
                <a:solidFill>
                  <a:schemeClr val="accent2"/>
                </a:solidFill>
                <a:latin typeface="Century Gothic" panose="020B0502020202020204" pitchFamily="34" charset="0"/>
              </a:rPr>
              <a:t> What words come to mind? Jot these down. You can also use the images to help you</a:t>
            </a:r>
          </a:p>
          <a:p>
            <a:pPr marL="0" indent="0">
              <a:buNone/>
            </a:pPr>
            <a:endParaRPr lang="en-GB" sz="2000" dirty="0">
              <a:solidFill>
                <a:schemeClr val="accent2"/>
              </a:solidFill>
              <a:latin typeface="Century Gothic" panose="020B0502020202020204" pitchFamily="34" charset="0"/>
            </a:endParaRPr>
          </a:p>
        </p:txBody>
      </p:sp>
      <p:pic>
        <p:nvPicPr>
          <p:cNvPr id="1032" name="Picture 8" descr="How Flappers of the Roaring Twenties Redefined Womanhood - HISTORY">
            <a:extLst>
              <a:ext uri="{FF2B5EF4-FFF2-40B4-BE49-F238E27FC236}">
                <a16:creationId xmlns:a16="http://schemas.microsoft.com/office/drawing/2014/main" id="{ED55B5D3-7150-7B48-B855-8F04DB84786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1155082">
            <a:off x="4342403" y="3449757"/>
            <a:ext cx="3891882" cy="291891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y The 1929 Stock Market Crash Could Happen Again">
            <a:extLst>
              <a:ext uri="{FF2B5EF4-FFF2-40B4-BE49-F238E27FC236}">
                <a16:creationId xmlns:a16="http://schemas.microsoft.com/office/drawing/2014/main" id="{361A64EF-37E7-0048-A88F-63A96F4B2F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55978">
            <a:off x="8053" y="4381197"/>
            <a:ext cx="4453807" cy="250155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losing credits: the battle to save 1930s Odeon cinemas – photo essay |  Cities | The Guardian">
            <a:extLst>
              <a:ext uri="{FF2B5EF4-FFF2-40B4-BE49-F238E27FC236}">
                <a16:creationId xmlns:a16="http://schemas.microsoft.com/office/drawing/2014/main" id="{6887EE85-03E2-9F45-971C-C98CA1EE424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0963810">
            <a:off x="91772" y="185831"/>
            <a:ext cx="3387516" cy="203251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Jazz Age - Wikipedia">
            <a:extLst>
              <a:ext uri="{FF2B5EF4-FFF2-40B4-BE49-F238E27FC236}">
                <a16:creationId xmlns:a16="http://schemas.microsoft.com/office/drawing/2014/main" id="{3F50A244-132E-4147-B3C9-F4E8D485C99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354132">
            <a:off x="8200015" y="3683269"/>
            <a:ext cx="4239705" cy="305972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Famous 1920s Cars - Motorcars from the Roaring Twenties - Discovery UK">
            <a:extLst>
              <a:ext uri="{FF2B5EF4-FFF2-40B4-BE49-F238E27FC236}">
                <a16:creationId xmlns:a16="http://schemas.microsoft.com/office/drawing/2014/main" id="{99F4943D-D567-404D-9C7A-60FDD081F11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685273">
            <a:off x="3270463" y="1111656"/>
            <a:ext cx="2146396" cy="156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8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D3822-9254-F049-AC69-39C6F4B2AE45}"/>
              </a:ext>
            </a:extLst>
          </p:cNvPr>
          <p:cNvSpPr>
            <a:spLocks noGrp="1"/>
          </p:cNvSpPr>
          <p:nvPr>
            <p:ph type="title"/>
          </p:nvPr>
        </p:nvSpPr>
        <p:spPr>
          <a:xfrm>
            <a:off x="647470" y="1071685"/>
            <a:ext cx="3200400" cy="4461163"/>
          </a:xfrm>
        </p:spPr>
        <p:txBody>
          <a:bodyPr>
            <a:normAutofit/>
          </a:bodyPr>
          <a:lstStyle/>
          <a:p>
            <a:r>
              <a:rPr lang="en-GB" sz="6000">
                <a:solidFill>
                  <a:srgbClr val="FFFFFF"/>
                </a:solidFill>
              </a:rPr>
              <a:t>Starter activity</a:t>
            </a:r>
            <a:endParaRPr lang="en-GB" sz="60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1FB37B69-71EA-364F-9B1D-90569ADBEF62}"/>
              </a:ext>
            </a:extLst>
          </p:cNvPr>
          <p:cNvSpPr>
            <a:spLocks noGrp="1"/>
          </p:cNvSpPr>
          <p:nvPr>
            <p:ph idx="1"/>
          </p:nvPr>
        </p:nvSpPr>
        <p:spPr>
          <a:xfrm>
            <a:off x="4564950" y="417530"/>
            <a:ext cx="7204658" cy="5868327"/>
          </a:xfrm>
        </p:spPr>
        <p:txBody>
          <a:bodyPr>
            <a:normAutofit/>
          </a:bodyPr>
          <a:lstStyle/>
          <a:p>
            <a:pPr marL="0" indent="0" algn="ctr">
              <a:buNone/>
            </a:pPr>
            <a:r>
              <a:rPr lang="en-GB" b="1" dirty="0">
                <a:solidFill>
                  <a:schemeClr val="accent2"/>
                </a:solidFill>
                <a:latin typeface="Century Gothic" panose="020B0502020202020204" pitchFamily="34" charset="0"/>
              </a:rPr>
              <a:t>Setting the Scene: the 1920s and 1930s</a:t>
            </a:r>
          </a:p>
          <a:p>
            <a:pPr marL="0" indent="0">
              <a:buNone/>
            </a:pPr>
            <a:endParaRPr lang="en-GB" sz="2400" dirty="0">
              <a:solidFill>
                <a:schemeClr val="accent2"/>
              </a:solidFill>
              <a:latin typeface="Century Gothic" panose="020B0502020202020204" pitchFamily="34" charset="0"/>
            </a:endParaRPr>
          </a:p>
          <a:p>
            <a:pPr marL="285750" indent="-285750"/>
            <a:r>
              <a:rPr lang="en-GB" sz="2000" dirty="0">
                <a:solidFill>
                  <a:schemeClr val="accent2"/>
                </a:solidFill>
                <a:latin typeface="Century Gothic" panose="020B0502020202020204" pitchFamily="34" charset="0"/>
              </a:rPr>
              <a:t>War was over… time to </a:t>
            </a:r>
            <a:r>
              <a:rPr lang="en-GB" sz="2000" b="1" dirty="0">
                <a:solidFill>
                  <a:schemeClr val="accent2"/>
                </a:solidFill>
                <a:latin typeface="Century Gothic" panose="020B0502020202020204" pitchFamily="34" charset="0"/>
              </a:rPr>
              <a:t>celebrate! </a:t>
            </a:r>
          </a:p>
          <a:p>
            <a:pPr marL="285750" indent="-285750"/>
            <a:r>
              <a:rPr lang="en-GB" sz="2000" dirty="0">
                <a:solidFill>
                  <a:schemeClr val="accent2"/>
                </a:solidFill>
                <a:latin typeface="Century Gothic" panose="020B0502020202020204" pitchFamily="34" charset="0"/>
              </a:rPr>
              <a:t>The ‘Jazz Age’ or ‘Roaring Twenties’</a:t>
            </a:r>
          </a:p>
          <a:p>
            <a:pPr marL="285750" indent="-285750"/>
            <a:r>
              <a:rPr lang="en-GB" sz="2000" dirty="0">
                <a:solidFill>
                  <a:schemeClr val="accent2"/>
                </a:solidFill>
                <a:latin typeface="Century Gothic" panose="020B0502020202020204" pitchFamily="34" charset="0"/>
              </a:rPr>
              <a:t>Cheaper mass-produced cars (particularly in the USA)</a:t>
            </a:r>
          </a:p>
          <a:p>
            <a:pPr marL="285750" indent="-285750"/>
            <a:r>
              <a:rPr lang="en-GB" sz="2000" dirty="0">
                <a:solidFill>
                  <a:schemeClr val="accent2"/>
                </a:solidFill>
                <a:latin typeface="Century Gothic" panose="020B0502020202020204" pitchFamily="34" charset="0"/>
              </a:rPr>
              <a:t>Public radio broadcasting began</a:t>
            </a:r>
          </a:p>
          <a:p>
            <a:pPr marL="285750" indent="-285750"/>
            <a:r>
              <a:rPr lang="en-GB" sz="2000" dirty="0">
                <a:solidFill>
                  <a:schemeClr val="accent2"/>
                </a:solidFill>
                <a:latin typeface="Century Gothic" panose="020B0502020202020204" pitchFamily="34" charset="0"/>
              </a:rPr>
              <a:t>Odeon cinemas opened in the 1930s</a:t>
            </a:r>
          </a:p>
          <a:p>
            <a:pPr marL="285750" indent="-285750"/>
            <a:r>
              <a:rPr lang="en-GB" sz="2000" dirty="0">
                <a:solidFill>
                  <a:schemeClr val="accent2"/>
                </a:solidFill>
                <a:latin typeface="Century Gothic" panose="020B0502020202020204" pitchFamily="34" charset="0"/>
              </a:rPr>
              <a:t>The zip was invented!</a:t>
            </a:r>
          </a:p>
          <a:p>
            <a:pPr marL="285750" indent="-285750"/>
            <a:r>
              <a:rPr lang="en-GB" sz="2000" b="1" dirty="0">
                <a:solidFill>
                  <a:schemeClr val="accent2"/>
                </a:solidFill>
                <a:latin typeface="Century Gothic" panose="020B0502020202020204" pitchFamily="34" charset="0"/>
              </a:rPr>
              <a:t>However</a:t>
            </a:r>
            <a:r>
              <a:rPr lang="en-GB" sz="2000" dirty="0">
                <a:solidFill>
                  <a:schemeClr val="accent2"/>
                </a:solidFill>
                <a:latin typeface="Century Gothic" panose="020B0502020202020204" pitchFamily="34" charset="0"/>
              </a:rPr>
              <a:t>:</a:t>
            </a:r>
          </a:p>
          <a:p>
            <a:pPr marL="742950" lvl="1" indent="-285750"/>
            <a:r>
              <a:rPr lang="en-GB" sz="2000" dirty="0">
                <a:solidFill>
                  <a:schemeClr val="accent2"/>
                </a:solidFill>
                <a:latin typeface="Century Gothic" panose="020B0502020202020204" pitchFamily="34" charset="0"/>
              </a:rPr>
              <a:t>Wall Street Crash of 1929</a:t>
            </a:r>
          </a:p>
          <a:p>
            <a:pPr marL="742950" lvl="1" indent="-285750"/>
            <a:r>
              <a:rPr lang="en-GB" sz="2000" dirty="0">
                <a:solidFill>
                  <a:schemeClr val="accent2"/>
                </a:solidFill>
                <a:latin typeface="Century Gothic" panose="020B0502020202020204" pitchFamily="34" charset="0"/>
              </a:rPr>
              <a:t>Fascism first appeared during this period</a:t>
            </a:r>
          </a:p>
          <a:p>
            <a:pPr marL="742950" lvl="1" indent="-285750"/>
            <a:endParaRPr lang="en-GB" sz="2000" dirty="0">
              <a:solidFill>
                <a:schemeClr val="accent2"/>
              </a:solidFill>
              <a:latin typeface="Century Gothic" panose="020B0502020202020204" pitchFamily="34" charset="0"/>
            </a:endParaRPr>
          </a:p>
          <a:p>
            <a:pPr marL="0" indent="0">
              <a:buNone/>
            </a:pPr>
            <a:endParaRPr lang="en-GB" sz="1600" dirty="0">
              <a:solidFill>
                <a:schemeClr val="accent2"/>
              </a:solidFill>
              <a:latin typeface="Century Gothic" panose="020B0502020202020204" pitchFamily="34" charset="0"/>
            </a:endParaRPr>
          </a:p>
        </p:txBody>
      </p:sp>
      <p:pic>
        <p:nvPicPr>
          <p:cNvPr id="17" name="Picture 20" descr="Jazz Age - Wikipedia">
            <a:extLst>
              <a:ext uri="{FF2B5EF4-FFF2-40B4-BE49-F238E27FC236}">
                <a16:creationId xmlns:a16="http://schemas.microsoft.com/office/drawing/2014/main" id="{F77CFE9C-2328-784F-B317-01B84E9CECA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54132">
            <a:off x="-204417" y="4288036"/>
            <a:ext cx="3449744" cy="24896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085FDC-2334-2540-A822-538556252220}"/>
              </a:ext>
            </a:extLst>
          </p:cNvPr>
          <p:cNvSpPr txBox="1"/>
          <p:nvPr/>
        </p:nvSpPr>
        <p:spPr>
          <a:xfrm>
            <a:off x="4306974" y="5282471"/>
            <a:ext cx="4808243" cy="1200329"/>
          </a:xfrm>
          <a:prstGeom prst="rect">
            <a:avLst/>
          </a:prstGeom>
          <a:noFill/>
        </p:spPr>
        <p:txBody>
          <a:bodyPr wrap="square" rtlCol="0">
            <a:spAutoFit/>
          </a:bodyPr>
          <a:lstStyle/>
          <a:p>
            <a:pPr algn="ctr"/>
            <a:r>
              <a:rPr lang="en-GB" sz="2400" b="1" dirty="0">
                <a:solidFill>
                  <a:schemeClr val="accent2"/>
                </a:solidFill>
                <a:latin typeface="Century Gothic" panose="020B0502020202020204" pitchFamily="34" charset="0"/>
              </a:rPr>
              <a:t>Life became more ‘modern’ in Mandate Palestine at this time too…</a:t>
            </a:r>
          </a:p>
        </p:txBody>
      </p:sp>
      <p:pic>
        <p:nvPicPr>
          <p:cNvPr id="11" name="Picture 8" descr="How Flappers of the Roaring Twenties Redefined Womanhood - HISTORY">
            <a:extLst>
              <a:ext uri="{FF2B5EF4-FFF2-40B4-BE49-F238E27FC236}">
                <a16:creationId xmlns:a16="http://schemas.microsoft.com/office/drawing/2014/main" id="{FDE0B35D-BAF6-7F48-B2B2-5F3B6E5C3A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155082">
            <a:off x="-4818" y="15974"/>
            <a:ext cx="3050545" cy="228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13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D3822-9254-F049-AC69-39C6F4B2AE45}"/>
              </a:ext>
            </a:extLst>
          </p:cNvPr>
          <p:cNvSpPr>
            <a:spLocks noGrp="1"/>
          </p:cNvSpPr>
          <p:nvPr>
            <p:ph type="title"/>
          </p:nvPr>
        </p:nvSpPr>
        <p:spPr>
          <a:xfrm>
            <a:off x="647470" y="1071685"/>
            <a:ext cx="3200400" cy="4461163"/>
          </a:xfrm>
        </p:spPr>
        <p:txBody>
          <a:bodyPr>
            <a:normAutofit/>
          </a:bodyPr>
          <a:lstStyle/>
          <a:p>
            <a:r>
              <a:rPr lang="en-GB" sz="6000">
                <a:solidFill>
                  <a:srgbClr val="FFFFFF"/>
                </a:solidFill>
              </a:rPr>
              <a:t>Starter activity</a:t>
            </a:r>
            <a:endParaRPr lang="en-GB" sz="60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1FB37B69-71EA-364F-9B1D-90569ADBEF62}"/>
              </a:ext>
            </a:extLst>
          </p:cNvPr>
          <p:cNvSpPr>
            <a:spLocks noGrp="1"/>
          </p:cNvSpPr>
          <p:nvPr>
            <p:ph idx="1"/>
          </p:nvPr>
        </p:nvSpPr>
        <p:spPr>
          <a:xfrm>
            <a:off x="4210817" y="207674"/>
            <a:ext cx="7606712" cy="4367212"/>
          </a:xfrm>
        </p:spPr>
        <p:txBody>
          <a:bodyPr>
            <a:noAutofit/>
          </a:bodyPr>
          <a:lstStyle/>
          <a:p>
            <a:pPr marL="0" indent="0" algn="ctr">
              <a:buNone/>
            </a:pPr>
            <a:r>
              <a:rPr lang="en-GB" sz="2000" b="1" dirty="0">
                <a:solidFill>
                  <a:schemeClr val="accent2"/>
                </a:solidFill>
                <a:latin typeface="Century Gothic" panose="020B0502020202020204" pitchFamily="34" charset="0"/>
              </a:rPr>
              <a:t>Modernisation in Mandate Palestine</a:t>
            </a:r>
          </a:p>
          <a:p>
            <a:pPr marL="0" indent="0" algn="ctr">
              <a:buNone/>
            </a:pPr>
            <a:endParaRPr lang="en-GB" sz="1800" dirty="0">
              <a:solidFill>
                <a:schemeClr val="accent2"/>
              </a:solidFill>
              <a:latin typeface="Century Gothic" panose="020B0502020202020204" pitchFamily="34" charset="0"/>
            </a:endParaRPr>
          </a:p>
          <a:p>
            <a:pPr marL="742950" lvl="1" indent="-285750">
              <a:lnSpc>
                <a:spcPct val="120000"/>
              </a:lnSpc>
            </a:pPr>
            <a:r>
              <a:rPr lang="en-GB" sz="1800" dirty="0">
                <a:solidFill>
                  <a:schemeClr val="accent2"/>
                </a:solidFill>
                <a:latin typeface="Century Gothic" panose="020B0502020202020204" pitchFamily="34" charset="0"/>
                <a:cs typeface="Calibri" panose="020F0502020204030204" pitchFamily="34" charset="0"/>
              </a:rPr>
              <a:t>The </a:t>
            </a:r>
            <a:r>
              <a:rPr lang="en-GB" sz="1800" b="1" dirty="0">
                <a:solidFill>
                  <a:schemeClr val="accent2"/>
                </a:solidFill>
                <a:latin typeface="Century Gothic" panose="020B0502020202020204" pitchFamily="34" charset="0"/>
                <a:cs typeface="Calibri" panose="020F0502020204030204" pitchFamily="34" charset="0"/>
              </a:rPr>
              <a:t>electrification</a:t>
            </a:r>
            <a:r>
              <a:rPr lang="en-GB" sz="1800" dirty="0">
                <a:solidFill>
                  <a:schemeClr val="accent2"/>
                </a:solidFill>
                <a:latin typeface="Century Gothic" panose="020B0502020202020204" pitchFamily="34" charset="0"/>
                <a:cs typeface="Calibri" panose="020F0502020204030204" pitchFamily="34" charset="0"/>
              </a:rPr>
              <a:t> of Palestine: Jaffa Electric Company was founded in 1923</a:t>
            </a:r>
          </a:p>
          <a:p>
            <a:pPr marL="742950" lvl="1" indent="-285750">
              <a:lnSpc>
                <a:spcPct val="120000"/>
              </a:lnSpc>
            </a:pPr>
            <a:r>
              <a:rPr lang="en-GB" sz="1800" dirty="0">
                <a:solidFill>
                  <a:schemeClr val="accent2"/>
                </a:solidFill>
                <a:latin typeface="Century Gothic" panose="020B0502020202020204" pitchFamily="34" charset="0"/>
                <a:cs typeface="Calibri" panose="020F0502020204030204" pitchFamily="34" charset="0"/>
              </a:rPr>
              <a:t>Travel:</a:t>
            </a:r>
          </a:p>
          <a:p>
            <a:pPr marL="1200150" lvl="2" indent="-285750">
              <a:lnSpc>
                <a:spcPct val="120000"/>
              </a:lnSpc>
            </a:pPr>
            <a:r>
              <a:rPr lang="en-GB" sz="1800" dirty="0">
                <a:solidFill>
                  <a:schemeClr val="accent2"/>
                </a:solidFill>
                <a:latin typeface="Century Gothic" panose="020B0502020202020204" pitchFamily="34" charset="0"/>
                <a:cs typeface="Calibri" panose="020F0502020204030204" pitchFamily="34" charset="0"/>
              </a:rPr>
              <a:t>Palestine </a:t>
            </a:r>
            <a:r>
              <a:rPr lang="en-GB" sz="1800" b="1" dirty="0">
                <a:solidFill>
                  <a:schemeClr val="accent2"/>
                </a:solidFill>
                <a:latin typeface="Century Gothic" panose="020B0502020202020204" pitchFamily="34" charset="0"/>
                <a:cs typeface="Calibri" panose="020F0502020204030204" pitchFamily="34" charset="0"/>
              </a:rPr>
              <a:t>Airways</a:t>
            </a:r>
            <a:r>
              <a:rPr lang="en-GB" sz="1800" dirty="0">
                <a:solidFill>
                  <a:schemeClr val="accent2"/>
                </a:solidFill>
                <a:latin typeface="Century Gothic" panose="020B0502020202020204" pitchFamily="34" charset="0"/>
                <a:cs typeface="Calibri" panose="020F0502020204030204" pitchFamily="34" charset="0"/>
              </a:rPr>
              <a:t> was founded in 1934</a:t>
            </a:r>
          </a:p>
          <a:p>
            <a:pPr marL="1200150" lvl="2" indent="-285750">
              <a:lnSpc>
                <a:spcPct val="120000"/>
              </a:lnSpc>
            </a:pPr>
            <a:r>
              <a:rPr lang="en-GB" sz="1800" dirty="0">
                <a:solidFill>
                  <a:schemeClr val="accent2"/>
                </a:solidFill>
                <a:latin typeface="Century Gothic" panose="020B0502020202020204" pitchFamily="34" charset="0"/>
                <a:cs typeface="Calibri" panose="020F0502020204030204" pitchFamily="34" charset="0"/>
              </a:rPr>
              <a:t>The Palestine </a:t>
            </a:r>
            <a:r>
              <a:rPr lang="en-GB" sz="1800" b="1" dirty="0">
                <a:solidFill>
                  <a:schemeClr val="accent2"/>
                </a:solidFill>
                <a:latin typeface="Century Gothic" panose="020B0502020202020204" pitchFamily="34" charset="0"/>
                <a:cs typeface="Calibri" panose="020F0502020204030204" pitchFamily="34" charset="0"/>
              </a:rPr>
              <a:t>Railways</a:t>
            </a:r>
            <a:r>
              <a:rPr lang="en-GB" sz="1800" dirty="0">
                <a:solidFill>
                  <a:schemeClr val="accent2"/>
                </a:solidFill>
                <a:latin typeface="Century Gothic" panose="020B0502020202020204" pitchFamily="34" charset="0"/>
                <a:cs typeface="Calibri" panose="020F0502020204030204" pitchFamily="34" charset="0"/>
              </a:rPr>
              <a:t> were developed throughout this period</a:t>
            </a:r>
          </a:p>
          <a:p>
            <a:pPr marL="742950" lvl="1" indent="-285750">
              <a:lnSpc>
                <a:spcPct val="120000"/>
              </a:lnSpc>
            </a:pPr>
            <a:r>
              <a:rPr lang="en-GB" sz="1800" dirty="0">
                <a:solidFill>
                  <a:schemeClr val="accent2"/>
                </a:solidFill>
                <a:latin typeface="Century Gothic" panose="020B0502020202020204" pitchFamily="34" charset="0"/>
                <a:cs typeface="Calibri" panose="020F0502020204030204" pitchFamily="34" charset="0"/>
              </a:rPr>
              <a:t>The position of </a:t>
            </a:r>
            <a:r>
              <a:rPr lang="en-GB" sz="1800" b="1" dirty="0">
                <a:solidFill>
                  <a:schemeClr val="accent2"/>
                </a:solidFill>
                <a:latin typeface="Century Gothic" panose="020B0502020202020204" pitchFamily="34" charset="0"/>
                <a:cs typeface="Calibri" panose="020F0502020204030204" pitchFamily="34" charset="0"/>
              </a:rPr>
              <a:t>women</a:t>
            </a:r>
            <a:r>
              <a:rPr lang="en-GB" sz="1800" dirty="0">
                <a:solidFill>
                  <a:schemeClr val="accent2"/>
                </a:solidFill>
                <a:latin typeface="Century Gothic" panose="020B0502020202020204" pitchFamily="34" charset="0"/>
                <a:cs typeface="Calibri" panose="020F0502020204030204" pitchFamily="34" charset="0"/>
              </a:rPr>
              <a:t> was increasingly discussed in the Palestinian press at this time. </a:t>
            </a:r>
            <a:r>
              <a:rPr lang="en-US" altLang="en-US" sz="1800" dirty="0">
                <a:solidFill>
                  <a:schemeClr val="accent2"/>
                </a:solidFill>
                <a:latin typeface="Century Gothic" panose="020B0502020202020204" pitchFamily="34" charset="0"/>
                <a:cs typeface="Calibri" panose="020F0502020204030204" pitchFamily="34" charset="0"/>
              </a:rPr>
              <a:t>Jaffa’s </a:t>
            </a:r>
            <a:r>
              <a:rPr lang="en-US" altLang="en-US" sz="1800" i="1" dirty="0">
                <a:solidFill>
                  <a:schemeClr val="accent2"/>
                </a:solidFill>
                <a:latin typeface="Century Gothic" panose="020B0502020202020204" pitchFamily="34" charset="0"/>
                <a:cs typeface="Calibri" panose="020F0502020204030204" pitchFamily="34" charset="0"/>
              </a:rPr>
              <a:t>Filastin </a:t>
            </a:r>
            <a:r>
              <a:rPr lang="en-US" altLang="en-US" sz="1800" dirty="0">
                <a:solidFill>
                  <a:schemeClr val="accent2"/>
                </a:solidFill>
                <a:latin typeface="Century Gothic" panose="020B0502020202020204" pitchFamily="34" charset="0"/>
                <a:cs typeface="Calibri" panose="020F0502020204030204" pitchFamily="34" charset="0"/>
              </a:rPr>
              <a:t>(from Lesson 3)</a:t>
            </a:r>
            <a:r>
              <a:rPr lang="en-US" altLang="en-US" sz="1800" i="1" dirty="0">
                <a:solidFill>
                  <a:schemeClr val="accent2"/>
                </a:solidFill>
                <a:latin typeface="Century Gothic" panose="020B0502020202020204" pitchFamily="34" charset="0"/>
                <a:cs typeface="Calibri" panose="020F0502020204030204" pitchFamily="34" charset="0"/>
              </a:rPr>
              <a:t> </a:t>
            </a:r>
            <a:r>
              <a:rPr lang="en-US" altLang="en-US" sz="1800" dirty="0">
                <a:solidFill>
                  <a:schemeClr val="accent2"/>
                </a:solidFill>
                <a:latin typeface="Century Gothic" panose="020B0502020202020204" pitchFamily="34" charset="0"/>
                <a:cs typeface="Calibri" panose="020F0502020204030204" pitchFamily="34" charset="0"/>
              </a:rPr>
              <a:t>regularly published on this topic, with titles </a:t>
            </a:r>
            <a:r>
              <a:rPr lang="en-US" altLang="en-US" sz="1800" i="1" dirty="0">
                <a:solidFill>
                  <a:schemeClr val="accent2"/>
                </a:solidFill>
                <a:latin typeface="Century Gothic" panose="020B0502020202020204" pitchFamily="34" charset="0"/>
                <a:cs typeface="Calibri" panose="020F0502020204030204" pitchFamily="34" charset="0"/>
              </a:rPr>
              <a:t>including ‘The Veil and the Duty to Lift It’</a:t>
            </a:r>
            <a:r>
              <a:rPr lang="en-US" altLang="en-US" sz="1800" dirty="0">
                <a:solidFill>
                  <a:schemeClr val="accent2"/>
                </a:solidFill>
                <a:latin typeface="Century Gothic" panose="020B0502020202020204" pitchFamily="34" charset="0"/>
                <a:cs typeface="Calibri" panose="020F0502020204030204" pitchFamily="34" charset="0"/>
              </a:rPr>
              <a:t> and </a:t>
            </a:r>
            <a:r>
              <a:rPr lang="en-US" altLang="en-US" sz="1800" i="1" dirty="0">
                <a:solidFill>
                  <a:schemeClr val="accent2"/>
                </a:solidFill>
                <a:latin typeface="Century Gothic" panose="020B0502020202020204" pitchFamily="34" charset="0"/>
                <a:cs typeface="Calibri" panose="020F0502020204030204" pitchFamily="34" charset="0"/>
              </a:rPr>
              <a:t>‘The Necessity to Liberate Women’</a:t>
            </a:r>
            <a:endParaRPr lang="en-US" altLang="en-US" sz="1800" dirty="0">
              <a:solidFill>
                <a:schemeClr val="accent2"/>
              </a:solidFill>
              <a:latin typeface="Century Gothic" panose="020B0502020202020204" pitchFamily="34" charset="0"/>
              <a:cs typeface="Calibri" panose="020F0502020204030204" pitchFamily="34" charset="0"/>
            </a:endParaRPr>
          </a:p>
          <a:p>
            <a:pPr marL="742950" lvl="1" indent="-285750"/>
            <a:endParaRPr lang="en-US" altLang="en-US" sz="1800" dirty="0">
              <a:solidFill>
                <a:schemeClr val="accent2"/>
              </a:solidFill>
              <a:latin typeface="Century Gothic" panose="020B0502020202020204" pitchFamily="34" charset="0"/>
              <a:cs typeface="Calibri" panose="020F0502020204030204" pitchFamily="34" charset="0"/>
            </a:endParaRPr>
          </a:p>
          <a:p>
            <a:pPr marL="742950" lvl="1" indent="-285750"/>
            <a:endParaRPr lang="en-US" altLang="en-US" sz="1800" dirty="0">
              <a:solidFill>
                <a:schemeClr val="accent2"/>
              </a:solidFill>
              <a:latin typeface="Century Gothic" panose="020B0502020202020204" pitchFamily="34" charset="0"/>
              <a:cs typeface="Calibri" panose="020F0502020204030204" pitchFamily="34" charset="0"/>
            </a:endParaRPr>
          </a:p>
          <a:p>
            <a:pPr marL="742950" lvl="1" indent="-285750"/>
            <a:endParaRPr lang="en-GB" sz="1600" dirty="0">
              <a:solidFill>
                <a:schemeClr val="accent2"/>
              </a:solidFill>
              <a:latin typeface="Century Gothic" panose="020B0502020202020204" pitchFamily="34" charset="0"/>
              <a:cs typeface="Calibri" panose="020F0502020204030204" pitchFamily="34" charset="0"/>
            </a:endParaRPr>
          </a:p>
          <a:p>
            <a:pPr marL="742950" lvl="1" indent="-285750"/>
            <a:endParaRPr lang="en-GB" sz="1600" dirty="0">
              <a:solidFill>
                <a:schemeClr val="accent2"/>
              </a:solidFill>
              <a:latin typeface="Century Gothic" panose="020B0502020202020204" pitchFamily="34" charset="0"/>
              <a:cs typeface="Calibri" panose="020F0502020204030204" pitchFamily="34" charset="0"/>
            </a:endParaRPr>
          </a:p>
          <a:p>
            <a:pPr marL="0" indent="0">
              <a:buNone/>
            </a:pPr>
            <a:endParaRPr lang="en-GB" sz="1200" dirty="0">
              <a:solidFill>
                <a:schemeClr val="accent2"/>
              </a:solidFill>
              <a:latin typeface="Century Gothic" panose="020B0502020202020204" pitchFamily="34" charset="0"/>
            </a:endParaRPr>
          </a:p>
        </p:txBody>
      </p:sp>
      <p:pic>
        <p:nvPicPr>
          <p:cNvPr id="16" name="Picture 8" descr="How Flappers of the Roaring Twenties Redefined Womanhood - HISTORY">
            <a:extLst>
              <a:ext uri="{FF2B5EF4-FFF2-40B4-BE49-F238E27FC236}">
                <a16:creationId xmlns:a16="http://schemas.microsoft.com/office/drawing/2014/main" id="{C6D85990-DC7E-B347-A11D-80FBE08F28D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1155082">
            <a:off x="-4818" y="15974"/>
            <a:ext cx="3050545" cy="22879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Jazz Age - Wikipedia">
            <a:extLst>
              <a:ext uri="{FF2B5EF4-FFF2-40B4-BE49-F238E27FC236}">
                <a16:creationId xmlns:a16="http://schemas.microsoft.com/office/drawing/2014/main" id="{F77CFE9C-2328-784F-B317-01B84E9CEC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354132">
            <a:off x="-204417" y="4288036"/>
            <a:ext cx="3449744" cy="2489624"/>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8">
            <a:extLst>
              <a:ext uri="{FF2B5EF4-FFF2-40B4-BE49-F238E27FC236}">
                <a16:creationId xmlns:a16="http://schemas.microsoft.com/office/drawing/2014/main" id="{89E30861-38BA-404B-844C-AC3D63D881D4}"/>
              </a:ext>
            </a:extLst>
          </p:cNvPr>
          <p:cNvSpPr txBox="1">
            <a:spLocks/>
          </p:cNvSpPr>
          <p:nvPr/>
        </p:nvSpPr>
        <p:spPr>
          <a:xfrm>
            <a:off x="4188665" y="6089774"/>
            <a:ext cx="2660647" cy="710135"/>
          </a:xfrm>
          <a:prstGeom prst="rect">
            <a:avLst/>
          </a:prstGeom>
          <a:solidFill>
            <a:schemeClr val="bg1"/>
          </a:solidFill>
          <a:ln w="57150">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600" b="1" dirty="0" err="1">
                <a:solidFill>
                  <a:schemeClr val="accent2"/>
                </a:solidFill>
              </a:rPr>
              <a:t>Falastin</a:t>
            </a:r>
            <a:r>
              <a:rPr lang="en-GB" sz="1600" b="1" dirty="0">
                <a:solidFill>
                  <a:schemeClr val="accent2"/>
                </a:solidFill>
              </a:rPr>
              <a:t>: </a:t>
            </a:r>
            <a:r>
              <a:rPr lang="en-GB" sz="1600" dirty="0"/>
              <a:t>a Palestinian national newspaper established in 1911</a:t>
            </a:r>
          </a:p>
        </p:txBody>
      </p:sp>
      <p:pic>
        <p:nvPicPr>
          <p:cNvPr id="15" name="Picture 14" descr="A picture containing text, newspaper, document&#10;&#10;Description automatically generated">
            <a:extLst>
              <a:ext uri="{FF2B5EF4-FFF2-40B4-BE49-F238E27FC236}">
                <a16:creationId xmlns:a16="http://schemas.microsoft.com/office/drawing/2014/main" id="{8D09DE84-AB66-134E-9D50-9A3EAF243C0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rot="21083023">
            <a:off x="3281888" y="4419535"/>
            <a:ext cx="1453445" cy="2342811"/>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ln w="57150">
            <a:solidFill>
              <a:schemeClr val="accent2"/>
            </a:solidFill>
          </a:ln>
        </p:spPr>
      </p:pic>
      <p:cxnSp>
        <p:nvCxnSpPr>
          <p:cNvPr id="13" name="Straight Arrow Connector 12">
            <a:extLst>
              <a:ext uri="{FF2B5EF4-FFF2-40B4-BE49-F238E27FC236}">
                <a16:creationId xmlns:a16="http://schemas.microsoft.com/office/drawing/2014/main" id="{5DB426A5-195D-7A4F-9D88-5C6BAD186A71}"/>
              </a:ext>
            </a:extLst>
          </p:cNvPr>
          <p:cNvCxnSpPr>
            <a:cxnSpLocks/>
          </p:cNvCxnSpPr>
          <p:nvPr/>
        </p:nvCxnSpPr>
        <p:spPr>
          <a:xfrm flipH="1">
            <a:off x="4864424" y="4926224"/>
            <a:ext cx="406076" cy="48721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2" descr="palestinian journeys | a purse, a song, and a gun">
            <a:extLst>
              <a:ext uri="{FF2B5EF4-FFF2-40B4-BE49-F238E27FC236}">
                <a16:creationId xmlns:a16="http://schemas.microsoft.com/office/drawing/2014/main" id="{DBEFA249-F3CB-3C49-9982-FEAE2D00FB9B}"/>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r="-1" b="-1"/>
          <a:stretch/>
        </p:blipFill>
        <p:spPr bwMode="auto">
          <a:xfrm rot="327927">
            <a:off x="7824404" y="5099113"/>
            <a:ext cx="1550248" cy="174056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a:noFill/>
          <a:ln w="57150">
            <a:solidFill>
              <a:schemeClr val="accent2"/>
            </a:solidFill>
          </a:ln>
          <a:extLst>
            <a:ext uri="{909E8E84-426E-40DD-AFC4-6F175D3DCCD1}">
              <a14:hiddenFill xmlns:a14="http://schemas.microsoft.com/office/drawing/2010/main">
                <a:solidFill>
                  <a:srgbClr val="FFFFFF"/>
                </a:solidFill>
              </a14:hiddenFill>
            </a:ext>
          </a:extLst>
        </p:spPr>
      </p:pic>
      <p:sp>
        <p:nvSpPr>
          <p:cNvPr id="19" name="Content Placeholder 8">
            <a:extLst>
              <a:ext uri="{FF2B5EF4-FFF2-40B4-BE49-F238E27FC236}">
                <a16:creationId xmlns:a16="http://schemas.microsoft.com/office/drawing/2014/main" id="{61C9AF83-7C7D-BB42-AF6E-C89EA294AAE6}"/>
              </a:ext>
            </a:extLst>
          </p:cNvPr>
          <p:cNvSpPr txBox="1">
            <a:spLocks/>
          </p:cNvSpPr>
          <p:nvPr/>
        </p:nvSpPr>
        <p:spPr>
          <a:xfrm>
            <a:off x="5831313" y="5028301"/>
            <a:ext cx="1929411" cy="710135"/>
          </a:xfrm>
          <a:prstGeom prst="rect">
            <a:avLst/>
          </a:prstGeom>
          <a:noFill/>
          <a:ln w="57150">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600" dirty="0"/>
              <a:t>Palestinian women’s activism during the British Mandate</a:t>
            </a:r>
          </a:p>
        </p:txBody>
      </p:sp>
      <p:cxnSp>
        <p:nvCxnSpPr>
          <p:cNvPr id="20" name="Straight Arrow Connector 19">
            <a:extLst>
              <a:ext uri="{FF2B5EF4-FFF2-40B4-BE49-F238E27FC236}">
                <a16:creationId xmlns:a16="http://schemas.microsoft.com/office/drawing/2014/main" id="{C70F0E4F-36C3-9941-ABAB-7AE58F022EF5}"/>
              </a:ext>
            </a:extLst>
          </p:cNvPr>
          <p:cNvCxnSpPr>
            <a:cxnSpLocks/>
          </p:cNvCxnSpPr>
          <p:nvPr/>
        </p:nvCxnSpPr>
        <p:spPr>
          <a:xfrm>
            <a:off x="7419674" y="5676308"/>
            <a:ext cx="300355" cy="14778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F76AD-9CEF-E049-B440-350DE2A58A23}"/>
              </a:ext>
            </a:extLst>
          </p:cNvPr>
          <p:cNvSpPr>
            <a:spLocks noGrp="1"/>
          </p:cNvSpPr>
          <p:nvPr>
            <p:ph type="title"/>
          </p:nvPr>
        </p:nvSpPr>
        <p:spPr>
          <a:xfrm>
            <a:off x="403862" y="507684"/>
            <a:ext cx="10058722" cy="1783080"/>
          </a:xfrm>
        </p:spPr>
        <p:txBody>
          <a:bodyPr anchor="b">
            <a:noAutofit/>
          </a:bodyPr>
          <a:lstStyle/>
          <a:p>
            <a:r>
              <a:rPr lang="en-GB" sz="3200" b="1" dirty="0"/>
              <a:t>Britain’s conflicting promises: what do you remember?</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0EF6651F-4478-964A-A67D-C08DFACC241B}"/>
              </a:ext>
            </a:extLst>
          </p:cNvPr>
          <p:cNvSpPr txBox="1">
            <a:spLocks/>
          </p:cNvSpPr>
          <p:nvPr/>
        </p:nvSpPr>
        <p:spPr>
          <a:xfrm>
            <a:off x="403862" y="2672134"/>
            <a:ext cx="11381228" cy="3353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chemeClr val="accent2"/>
                </a:solidFill>
              </a:rPr>
              <a:t>Hussein-McMahon Correspondence </a:t>
            </a:r>
            <a:r>
              <a:rPr lang="en-GB" sz="1800" b="1" dirty="0">
                <a:solidFill>
                  <a:schemeClr val="accent2"/>
                </a:solidFill>
                <a:sym typeface="Wingdings" pitchFamily="2" charset="2"/>
              </a:rPr>
              <a:t> what was promised and why was this problematic?</a:t>
            </a:r>
            <a:endParaRPr lang="en-GB" sz="1800" b="1" dirty="0">
              <a:solidFill>
                <a:schemeClr val="accent2"/>
              </a:solidFill>
            </a:endParaRPr>
          </a:p>
          <a:p>
            <a:r>
              <a:rPr lang="en-GB" sz="1800" dirty="0"/>
              <a:t>Under the </a:t>
            </a:r>
            <a:r>
              <a:rPr lang="en-GB" sz="1800" b="1" dirty="0">
                <a:solidFill>
                  <a:srgbClr val="22D0DA"/>
                </a:solidFill>
              </a:rPr>
              <a:t>Hussein-McMahon Correspondence</a:t>
            </a:r>
            <a:r>
              <a:rPr lang="en-GB" sz="1800" dirty="0">
                <a:solidFill>
                  <a:srgbClr val="22D0DA"/>
                </a:solidFill>
              </a:rPr>
              <a:t>, </a:t>
            </a:r>
            <a:r>
              <a:rPr lang="en-GB" sz="1800" dirty="0"/>
              <a:t>Britain promised to recognise </a:t>
            </a:r>
            <a:r>
              <a:rPr lang="en-GB" sz="1800" b="1" dirty="0">
                <a:solidFill>
                  <a:srgbClr val="22D0DA"/>
                </a:solidFill>
              </a:rPr>
              <a:t>Arab independence</a:t>
            </a:r>
            <a:r>
              <a:rPr lang="en-GB" sz="1800" dirty="0">
                <a:solidFill>
                  <a:srgbClr val="22D0DA"/>
                </a:solidFill>
              </a:rPr>
              <a:t> </a:t>
            </a:r>
            <a:r>
              <a:rPr lang="en-GB" sz="1800" dirty="0"/>
              <a:t>after the war </a:t>
            </a:r>
          </a:p>
          <a:p>
            <a:pPr lvl="1">
              <a:buFont typeface="Wingdings" pitchFamily="2" charset="2"/>
              <a:buChar char="à"/>
            </a:pPr>
            <a:r>
              <a:rPr lang="en-GB" sz="1800" i="1" dirty="0">
                <a:sym typeface="Wingdings" pitchFamily="2" charset="2"/>
              </a:rPr>
              <a:t>But with the creation of ‘Mandate Palestine’, this promise was broken. The Arabs of Palestine (the Palestinians) were now going to be governed by Britain. They were not given the independence that was promised to them</a:t>
            </a:r>
          </a:p>
          <a:p>
            <a:pPr marL="0" indent="0">
              <a:buNone/>
            </a:pPr>
            <a:r>
              <a:rPr lang="en-GB" sz="1800" b="1" dirty="0">
                <a:solidFill>
                  <a:schemeClr val="accent2"/>
                </a:solidFill>
              </a:rPr>
              <a:t>Balfour Declaration </a:t>
            </a:r>
            <a:r>
              <a:rPr lang="en-GB" sz="1800" b="1" dirty="0">
                <a:solidFill>
                  <a:schemeClr val="accent2"/>
                </a:solidFill>
                <a:sym typeface="Wingdings" pitchFamily="2" charset="2"/>
              </a:rPr>
              <a:t> what was promised and why was this problematic?</a:t>
            </a:r>
            <a:endParaRPr lang="en-GB" sz="1800" dirty="0">
              <a:solidFill>
                <a:schemeClr val="accent2"/>
              </a:solidFill>
            </a:endParaRPr>
          </a:p>
          <a:p>
            <a:r>
              <a:rPr lang="en-GB" sz="1800" dirty="0"/>
              <a:t>Under the </a:t>
            </a:r>
            <a:r>
              <a:rPr lang="en-GB" sz="1800" b="1" dirty="0">
                <a:solidFill>
                  <a:srgbClr val="5398D7"/>
                </a:solidFill>
              </a:rPr>
              <a:t>Balfour Declaration</a:t>
            </a:r>
            <a:r>
              <a:rPr lang="en-GB" sz="1800" dirty="0"/>
              <a:t>, Britain had promised its support for a </a:t>
            </a:r>
            <a:r>
              <a:rPr lang="en-GB" sz="1800" dirty="0">
                <a:solidFill>
                  <a:srgbClr val="5398D7"/>
                </a:solidFill>
              </a:rPr>
              <a:t>‘</a:t>
            </a:r>
            <a:r>
              <a:rPr lang="en-GB" sz="1800" b="1" dirty="0">
                <a:solidFill>
                  <a:srgbClr val="5398D7"/>
                </a:solidFill>
              </a:rPr>
              <a:t>national home’ for Jews in Palestine-Israel </a:t>
            </a:r>
            <a:endParaRPr lang="en-GB" sz="1800" b="1" dirty="0">
              <a:solidFill>
                <a:srgbClr val="5398D7"/>
              </a:solidFill>
              <a:sym typeface="Wingdings" pitchFamily="2" charset="2"/>
            </a:endParaRPr>
          </a:p>
          <a:p>
            <a:pPr marL="457200" lvl="1" indent="0">
              <a:buNone/>
            </a:pPr>
            <a:r>
              <a:rPr lang="en-GB" sz="1800" i="1" dirty="0">
                <a:sym typeface="Wingdings" pitchFamily="2" charset="2"/>
              </a:rPr>
              <a:t> </a:t>
            </a:r>
            <a:r>
              <a:rPr lang="en-GB" sz="1800" i="1" dirty="0"/>
              <a:t>The Balfour Declaration was incorporated into the Mandate, but what would this look like in reality?</a:t>
            </a:r>
          </a:p>
          <a:p>
            <a:pPr marL="0" indent="0">
              <a:buNone/>
            </a:pPr>
            <a:r>
              <a:rPr lang="en-GB" sz="1800" b="1" dirty="0">
                <a:solidFill>
                  <a:schemeClr val="accent2"/>
                </a:solidFill>
              </a:rPr>
              <a:t>The British Mandate for Palestine </a:t>
            </a:r>
            <a:r>
              <a:rPr lang="en-GB" sz="1800" b="1" dirty="0">
                <a:solidFill>
                  <a:schemeClr val="accent2"/>
                </a:solidFill>
                <a:sym typeface="Wingdings" pitchFamily="2" charset="2"/>
              </a:rPr>
              <a:t> what was this?</a:t>
            </a:r>
            <a:endParaRPr lang="en-GB" sz="1800" i="1" dirty="0">
              <a:solidFill>
                <a:schemeClr val="accent2"/>
              </a:solidFill>
            </a:endParaRPr>
          </a:p>
          <a:p>
            <a:r>
              <a:rPr lang="en-GB" sz="1800" dirty="0"/>
              <a:t>Under the </a:t>
            </a:r>
            <a:r>
              <a:rPr lang="en-GB" sz="1800" b="1" dirty="0">
                <a:solidFill>
                  <a:srgbClr val="FFC000"/>
                </a:solidFill>
              </a:rPr>
              <a:t>British Mandate for Palestine</a:t>
            </a:r>
            <a:r>
              <a:rPr lang="en-GB" sz="1800" dirty="0"/>
              <a:t>, Britain had promised the League of Nations that it would govern Palestine until Palestine was ready to </a:t>
            </a:r>
            <a:r>
              <a:rPr lang="en-GB" sz="1800" b="1" dirty="0">
                <a:solidFill>
                  <a:srgbClr val="FFC000"/>
                </a:solidFill>
              </a:rPr>
              <a:t>‘stand alone’</a:t>
            </a:r>
          </a:p>
          <a:p>
            <a:pPr marL="457200" lvl="1" indent="0">
              <a:buNone/>
            </a:pPr>
            <a:r>
              <a:rPr lang="en-GB" sz="1800" i="1" dirty="0">
                <a:sym typeface="Wingdings" pitchFamily="2" charset="2"/>
              </a:rPr>
              <a:t> But w</a:t>
            </a:r>
            <a:r>
              <a:rPr lang="en-GB" sz="1800" i="1" dirty="0"/>
              <a:t>hat did this mean?</a:t>
            </a:r>
          </a:p>
        </p:txBody>
      </p:sp>
      <p:sp>
        <p:nvSpPr>
          <p:cNvPr id="15" name="Title 1">
            <a:extLst>
              <a:ext uri="{FF2B5EF4-FFF2-40B4-BE49-F238E27FC236}">
                <a16:creationId xmlns:a16="http://schemas.microsoft.com/office/drawing/2014/main" id="{8A003847-2DB5-7B4C-B108-C24EECBF985A}"/>
              </a:ext>
            </a:extLst>
          </p:cNvPr>
          <p:cNvSpPr txBox="1">
            <a:spLocks/>
          </p:cNvSpPr>
          <p:nvPr/>
        </p:nvSpPr>
        <p:spPr>
          <a:xfrm>
            <a:off x="5769219" y="5978486"/>
            <a:ext cx="5312706" cy="629087"/>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chemeClr val="bg1"/>
                </a:solidFill>
              </a:rPr>
              <a:t>We are going to look at what this meant for 1920s and 1930s Palestine</a:t>
            </a:r>
          </a:p>
        </p:txBody>
      </p:sp>
      <p:pic>
        <p:nvPicPr>
          <p:cNvPr id="18" name="Picture 17" descr="A group of people in costumes&#10;&#10;Description automatically generated with medium confidence">
            <a:extLst>
              <a:ext uri="{FF2B5EF4-FFF2-40B4-BE49-F238E27FC236}">
                <a16:creationId xmlns:a16="http://schemas.microsoft.com/office/drawing/2014/main" id="{377E753A-082A-BC48-AF40-79DEEDBB7037}"/>
              </a:ext>
            </a:extLst>
          </p:cNvPr>
          <p:cNvPicPr/>
          <p:nvPr/>
        </p:nvPicPr>
        <p:blipFill>
          <a:blip r:embed="rId2" cstate="print">
            <a:extLst>
              <a:ext uri="{28A0092B-C50C-407E-A947-70E740481C1C}">
                <a14:useLocalDpi xmlns:a14="http://schemas.microsoft.com/office/drawing/2010/main"/>
              </a:ext>
            </a:extLst>
          </a:blip>
          <a:stretch>
            <a:fillRect/>
          </a:stretch>
        </p:blipFill>
        <p:spPr>
          <a:xfrm rot="723094">
            <a:off x="9658253" y="131356"/>
            <a:ext cx="2538661" cy="1775591"/>
          </a:xfrm>
          <a:prstGeom prst="rect">
            <a:avLst/>
          </a:prstGeom>
        </p:spPr>
      </p:pic>
      <p:pic>
        <p:nvPicPr>
          <p:cNvPr id="19" name="Picture 18" descr="Graphical user interface, application, Word&#10;&#10;Description automatically generated">
            <a:extLst>
              <a:ext uri="{FF2B5EF4-FFF2-40B4-BE49-F238E27FC236}">
                <a16:creationId xmlns:a16="http://schemas.microsoft.com/office/drawing/2014/main" id="{02D06414-DB5B-DF49-AC61-12EB224C6E1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rot="20839285">
            <a:off x="7383414" y="-3195"/>
            <a:ext cx="2084317" cy="1614169"/>
          </a:xfrm>
          <a:prstGeom prst="rect">
            <a:avLst/>
          </a:prstGeom>
        </p:spPr>
      </p:pic>
      <p:pic>
        <p:nvPicPr>
          <p:cNvPr id="20" name="Picture 19" descr="Graphical user interface, application, Word&#10;&#10;Description automatically generated">
            <a:extLst>
              <a:ext uri="{FF2B5EF4-FFF2-40B4-BE49-F238E27FC236}">
                <a16:creationId xmlns:a16="http://schemas.microsoft.com/office/drawing/2014/main" id="{F6E5F8CB-B59A-AE4A-9782-41E0429DA19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rot="457836">
            <a:off x="5056129" y="37409"/>
            <a:ext cx="2196760" cy="1589614"/>
          </a:xfrm>
          <a:prstGeom prst="rect">
            <a:avLst/>
          </a:prstGeom>
        </p:spPr>
      </p:pic>
    </p:spTree>
    <p:extLst>
      <p:ext uri="{BB962C8B-B14F-4D97-AF65-F5344CB8AC3E}">
        <p14:creationId xmlns:p14="http://schemas.microsoft.com/office/powerpoint/2010/main" val="398136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P spid="15" grpId="0" animBg="1"/>
    </p:bld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PPT" id="{928B64B4-EE8A-B24C-9EFB-80711E0726FE}" vid="{41CFEAAB-C0BE-ED4F-AA8F-D735C36EB6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2591</TotalTime>
  <Words>2112</Words>
  <Application>Microsoft Macintosh PowerPoint</Application>
  <PresentationFormat>Widescreen</PresentationFormat>
  <Paragraphs>218</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Century Gothic</vt:lpstr>
      <vt:lpstr>Wingdings</vt:lpstr>
      <vt:lpstr>Office Theme</vt:lpstr>
      <vt:lpstr>1_Office Theme</vt:lpstr>
      <vt:lpstr>What happened in 1920s and 1930s Mandate Palestine?</vt:lpstr>
      <vt:lpstr>Learning objectives</vt:lpstr>
      <vt:lpstr>Recap:</vt:lpstr>
      <vt:lpstr>Today’s keywords – what could they mean? Discuss in pairs</vt:lpstr>
      <vt:lpstr>Today’s keywords – add these to your glossaries</vt:lpstr>
      <vt:lpstr>Starter activity</vt:lpstr>
      <vt:lpstr>Starter activity</vt:lpstr>
      <vt:lpstr>Starter activity</vt:lpstr>
      <vt:lpstr>Britain’s conflicting promises: what do you remember?</vt:lpstr>
      <vt:lpstr>The political situation: the British</vt:lpstr>
      <vt:lpstr>5a Worksheet</vt:lpstr>
      <vt:lpstr>The political situation: Palestinians and Zionists</vt:lpstr>
      <vt:lpstr>5a Worksheet</vt:lpstr>
      <vt:lpstr>The daily lives of Palestinians and Jews</vt:lpstr>
      <vt:lpstr>Jewish immigration to Mandate Palestine</vt:lpstr>
      <vt:lpstr>Jewish immigration to Mandate Palestine</vt:lpstr>
      <vt:lpstr>The Palestinian reaction</vt:lpstr>
      <vt:lpstr>5b) Debating activity  You are now going to be assigned a partner. You and your partner will be either ‘support for’ or ‘opposition to’ to Jewish immigration. You can spend a few minutes preparing your argument  Then you will join with another pair and have a debate about Jewish immigration to Mandate Palestine  What can you use from this and previous lessons to support your argument? </vt:lpstr>
      <vt:lpstr>PowerPoint Presentation</vt:lpstr>
      <vt:lpstr>Homework</vt:lpstr>
      <vt:lpstr>Plenary:   Answer this question with the person next to you: what three things have you learnt today about 1920s and 1930s Mandate Palestine?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Mandate </dc:title>
  <dc:creator>Kelsted, Charlotte</dc:creator>
  <cp:lastModifiedBy>Kelsted, Charlotte</cp:lastModifiedBy>
  <cp:revision>962</cp:revision>
  <dcterms:created xsi:type="dcterms:W3CDTF">2021-08-23T13:08:53Z</dcterms:created>
  <dcterms:modified xsi:type="dcterms:W3CDTF">2021-09-09T10:52:43Z</dcterms:modified>
</cp:coreProperties>
</file>